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9" r:id="rId18"/>
    <p:sldId id="277" r:id="rId19"/>
    <p:sldId id="278" r:id="rId20"/>
    <p:sldId id="275" r:id="rId21"/>
    <p:sldId id="276" r:id="rId22"/>
    <p:sldId id="274"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BA5E1E28-72D4-401F-92B5-C937DB6B47DD}" type="datetimeFigureOut">
              <a:rPr lang="es-CL" smtClean="0"/>
              <a:t>06-04-2021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108449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A5E1E28-72D4-401F-92B5-C937DB6B47DD}" type="datetimeFigureOut">
              <a:rPr lang="es-CL" smtClean="0"/>
              <a:t>06-04-2021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297555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A5E1E28-72D4-401F-92B5-C937DB6B47DD}" type="datetimeFigureOut">
              <a:rPr lang="es-CL" smtClean="0"/>
              <a:t>06-04-2021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6833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A5E1E28-72D4-401F-92B5-C937DB6B47DD}" type="datetimeFigureOut">
              <a:rPr lang="es-CL" smtClean="0"/>
              <a:t>06-04-2021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270892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A5E1E28-72D4-401F-92B5-C937DB6B47DD}" type="datetimeFigureOut">
              <a:rPr lang="es-CL" smtClean="0"/>
              <a:t>06-04-2021</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279883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BA5E1E28-72D4-401F-92B5-C937DB6B47DD}" type="datetimeFigureOut">
              <a:rPr lang="es-CL" smtClean="0"/>
              <a:t>06-04-2021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151145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BA5E1E28-72D4-401F-92B5-C937DB6B47DD}" type="datetimeFigureOut">
              <a:rPr lang="es-CL" smtClean="0"/>
              <a:t>06-04-2021</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286357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BA5E1E28-72D4-401F-92B5-C937DB6B47DD}" type="datetimeFigureOut">
              <a:rPr lang="es-CL" smtClean="0"/>
              <a:t>06-04-2021</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396896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5E1E28-72D4-401F-92B5-C937DB6B47DD}" type="datetimeFigureOut">
              <a:rPr lang="es-CL" smtClean="0"/>
              <a:t>06-04-2021</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408228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5E1E28-72D4-401F-92B5-C937DB6B47DD}" type="datetimeFigureOut">
              <a:rPr lang="es-CL" smtClean="0"/>
              <a:t>06-04-2021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135003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5E1E28-72D4-401F-92B5-C937DB6B47DD}" type="datetimeFigureOut">
              <a:rPr lang="es-CL" smtClean="0"/>
              <a:t>06-04-2021</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83AEB24-E318-42A0-967B-F94E7883BCB8}" type="slidenum">
              <a:rPr lang="es-CL" smtClean="0"/>
              <a:t>‹Nº›</a:t>
            </a:fld>
            <a:endParaRPr lang="es-CL"/>
          </a:p>
        </p:txBody>
      </p:sp>
    </p:spTree>
    <p:extLst>
      <p:ext uri="{BB962C8B-B14F-4D97-AF65-F5344CB8AC3E}">
        <p14:creationId xmlns:p14="http://schemas.microsoft.com/office/powerpoint/2010/main" val="10004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1E28-72D4-401F-92B5-C937DB6B47DD}" type="datetimeFigureOut">
              <a:rPr lang="es-CL" smtClean="0"/>
              <a:t>06-04-2021</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AEB24-E318-42A0-967B-F94E7883BCB8}" type="slidenum">
              <a:rPr lang="es-CL" smtClean="0"/>
              <a:t>‹Nº›</a:t>
            </a:fld>
            <a:endParaRPr lang="es-CL"/>
          </a:p>
        </p:txBody>
      </p:sp>
    </p:spTree>
    <p:extLst>
      <p:ext uri="{BB962C8B-B14F-4D97-AF65-F5344CB8AC3E}">
        <p14:creationId xmlns:p14="http://schemas.microsoft.com/office/powerpoint/2010/main" val="3816312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479185" y="612071"/>
            <a:ext cx="2320290" cy="2042160"/>
          </a:xfrm>
          <a:prstGeom prst="rect">
            <a:avLst/>
          </a:prstGeom>
          <a:noFill/>
          <a:ln>
            <a:noFill/>
          </a:ln>
        </p:spPr>
      </p:pic>
      <p:sp>
        <p:nvSpPr>
          <p:cNvPr id="8" name="Rectángulo 7"/>
          <p:cNvSpPr/>
          <p:nvPr/>
        </p:nvSpPr>
        <p:spPr>
          <a:xfrm>
            <a:off x="3048000" y="1268537"/>
            <a:ext cx="6096000" cy="5209952"/>
          </a:xfrm>
          <a:prstGeom prst="rect">
            <a:avLst/>
          </a:prstGeom>
        </p:spPr>
        <p:txBody>
          <a:bodyPr>
            <a:spAutoFit/>
          </a:bodyPr>
          <a:lstStyle/>
          <a:p>
            <a:pPr marL="457200" indent="270510" algn="ctr">
              <a:lnSpc>
                <a:spcPct val="107000"/>
              </a:lnSpc>
              <a:spcAft>
                <a:spcPts val="0"/>
              </a:spcAft>
            </a:pPr>
            <a:endParaRPr lang="es-CL" sz="20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endParaRPr lang="es-CL"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endParaRPr lang="es-CL" sz="20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r>
              <a:rPr lang="es-CL" sz="28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REUNIÓN COMITÉ DE LISTA DE ESPERA </a:t>
            </a:r>
          </a:p>
          <a:p>
            <a:pPr marL="457200" indent="270510" algn="ctr">
              <a:lnSpc>
                <a:spcPct val="107000"/>
              </a:lnSpc>
              <a:spcAft>
                <a:spcPts val="0"/>
              </a:spcAft>
            </a:pPr>
            <a:r>
              <a:rPr lang="es-CL" sz="28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22 DE MARZO DEL 2021 </a:t>
            </a:r>
            <a:endParaRPr lang="es-CL"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r>
              <a:rPr lang="es-CL" sz="28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r>
              <a:rPr lang="es-CL" sz="2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r>
              <a:rPr lang="es-CL"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r>
              <a:rPr lang="es-CL"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endParaRPr lang="es-C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r>
              <a:rPr lang="es-CL" b="1" dirty="0" smtClean="0">
                <a:solidFill>
                  <a:srgbClr val="203864"/>
                </a:solidFill>
                <a:effectLst/>
                <a:latin typeface="Calibri" panose="020F0502020204030204" pitchFamily="34" charset="0"/>
                <a:ea typeface="Calibri" panose="020F0502020204030204" pitchFamily="34" charset="0"/>
                <a:cs typeface="Times New Roman" panose="02020603050405020304" pitchFamily="18" charset="0"/>
              </a:rPr>
              <a:t>SERVICIO DE SALUD OSORNO </a:t>
            </a:r>
            <a:endParaRPr lang="es-C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r>
              <a:rPr lang="es-CL" b="1" dirty="0" smtClean="0">
                <a:solidFill>
                  <a:srgbClr val="203864"/>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07000"/>
              </a:lnSpc>
              <a:spcAft>
                <a:spcPts val="0"/>
              </a:spcAft>
            </a:pPr>
            <a:r>
              <a:rPr lang="es-CL" sz="1050" b="1" dirty="0" smtClean="0">
                <a:solidFill>
                  <a:srgbClr val="203864"/>
                </a:solidFill>
                <a:effectLst/>
                <a:latin typeface="Calibri" panose="020F0502020204030204" pitchFamily="34" charset="0"/>
                <a:ea typeface="Calibri" panose="020F0502020204030204" pitchFamily="34" charset="0"/>
                <a:cs typeface="Times New Roman" panose="02020603050405020304" pitchFamily="18" charset="0"/>
              </a:rPr>
              <a:t>DEPARTAMENTO DE ARTICULACION DE LA RED</a:t>
            </a:r>
          </a:p>
          <a:p>
            <a:pPr marL="457200" indent="270510" algn="ctr">
              <a:lnSpc>
                <a:spcPct val="107000"/>
              </a:lnSpc>
              <a:spcAft>
                <a:spcPts val="0"/>
              </a:spcAft>
            </a:pPr>
            <a:r>
              <a:rPr lang="es-CL" sz="1050" b="1" dirty="0" smtClean="0">
                <a:solidFill>
                  <a:srgbClr val="203864"/>
                </a:solidFill>
                <a:latin typeface="Calibri" panose="020F0502020204030204" pitchFamily="34" charset="0"/>
                <a:ea typeface="Calibri" panose="020F0502020204030204" pitchFamily="34" charset="0"/>
                <a:cs typeface="Times New Roman" panose="02020603050405020304" pitchFamily="18" charset="0"/>
              </a:rPr>
              <a:t>DPTO. ESTADISTICA Y GESTION DE LA INFORMACION </a:t>
            </a:r>
            <a:endParaRPr lang="es-CL"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r>
              <a:rPr lang="es-CL" sz="1050" b="1" dirty="0" smtClean="0">
                <a:solidFill>
                  <a:srgbClr val="203864"/>
                </a:solidFill>
                <a:effectLst/>
                <a:latin typeface="Calibri" panose="020F0502020204030204" pitchFamily="34" charset="0"/>
                <a:ea typeface="Calibri" panose="020F0502020204030204" pitchFamily="34" charset="0"/>
                <a:cs typeface="Times New Roman" panose="02020603050405020304" pitchFamily="18" charset="0"/>
              </a:rPr>
              <a:t>             LISTA DE ESPERA</a:t>
            </a:r>
            <a:endParaRPr lang="es-CL" sz="1050" dirty="0"/>
          </a:p>
        </p:txBody>
      </p:sp>
    </p:spTree>
    <p:extLst>
      <p:ext uri="{BB962C8B-B14F-4D97-AF65-F5344CB8AC3E}">
        <p14:creationId xmlns:p14="http://schemas.microsoft.com/office/powerpoint/2010/main" val="3557865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870" y="527221"/>
            <a:ext cx="10515600" cy="2166552"/>
          </a:xfrm>
        </p:spPr>
        <p:txBody>
          <a:bodyPr>
            <a:normAutofit fontScale="90000"/>
          </a:bodyPr>
          <a:lstStyle/>
          <a:p>
            <a:r>
              <a:rPr lang="es-CL" sz="2000" dirty="0" smtClean="0"/>
              <a:t/>
            </a:r>
            <a:br>
              <a:rPr lang="es-CL" sz="2000" dirty="0" smtClean="0"/>
            </a:br>
            <a:r>
              <a:rPr lang="es-CL" sz="2700" b="1" dirty="0">
                <a:solidFill>
                  <a:schemeClr val="accent1">
                    <a:lumMod val="75000"/>
                  </a:schemeClr>
                </a:solidFill>
              </a:rPr>
              <a:t/>
            </a:r>
            <a:br>
              <a:rPr lang="es-CL" sz="2700" b="1" dirty="0">
                <a:solidFill>
                  <a:schemeClr val="accent1">
                    <a:lumMod val="75000"/>
                  </a:schemeClr>
                </a:solidFill>
              </a:rPr>
            </a:br>
            <a:r>
              <a:rPr lang="es-CL" sz="2700" b="1" dirty="0" smtClean="0">
                <a:solidFill>
                  <a:schemeClr val="accent1">
                    <a:lumMod val="75000"/>
                  </a:schemeClr>
                </a:solidFill>
              </a:rPr>
              <a:t>Nombre </a:t>
            </a:r>
            <a:r>
              <a:rPr lang="es-CL" sz="2700" b="1" dirty="0">
                <a:solidFill>
                  <a:schemeClr val="accent1">
                    <a:lumMod val="75000"/>
                  </a:schemeClr>
                </a:solidFill>
              </a:rPr>
              <a:t>del Indicador </a:t>
            </a:r>
            <a:r>
              <a:rPr lang="es-CL" sz="2000" dirty="0"/>
              <a:t>	</a:t>
            </a:r>
            <a:r>
              <a:rPr lang="es-CL" sz="2000" dirty="0" smtClean="0"/>
              <a:t/>
            </a:r>
            <a:br>
              <a:rPr lang="es-CL" sz="2000" dirty="0" smtClean="0"/>
            </a:br>
            <a:r>
              <a:rPr lang="es-CL" sz="2000" dirty="0"/>
              <a:t/>
            </a:r>
            <a:br>
              <a:rPr lang="es-CL" sz="2000" dirty="0"/>
            </a:br>
            <a:r>
              <a:rPr lang="es-CL" sz="2000" b="1" dirty="0" smtClean="0"/>
              <a:t>4.1 </a:t>
            </a:r>
            <a:br>
              <a:rPr lang="es-CL" sz="2000" b="1" dirty="0" smtClean="0"/>
            </a:br>
            <a:r>
              <a:rPr lang="es-CL" sz="2000" b="1" dirty="0"/>
              <a:t/>
            </a:r>
            <a:br>
              <a:rPr lang="es-CL" sz="2000" b="1" dirty="0"/>
            </a:br>
            <a:r>
              <a:rPr lang="es-CL" sz="2000" b="1" dirty="0" smtClean="0"/>
              <a:t>Porcentaje </a:t>
            </a:r>
            <a:r>
              <a:rPr lang="es-CL" sz="2000" b="1" dirty="0"/>
              <a:t>de casos egresados de la lista de espera de consultas nuevas de especialidades médicas con destino APS en las especialidades de Oftalmología, Ginecología (Climaterio), Otorrinolaringología y </a:t>
            </a:r>
            <a:r>
              <a:rPr lang="es-CL" sz="2000" b="1" dirty="0" smtClean="0"/>
              <a:t>Dermatología, ingresadas </a:t>
            </a:r>
            <a:r>
              <a:rPr lang="es-CL" sz="2000" b="1" dirty="0"/>
              <a:t>con fecha igual o anterior al 31 de diciembre del año 2019 </a:t>
            </a:r>
            <a:r>
              <a:rPr lang="es-CL" dirty="0"/>
              <a:t>	</a:t>
            </a:r>
            <a:br>
              <a:rPr lang="es-CL" dirty="0"/>
            </a:br>
            <a:r>
              <a:rPr lang="es-CL" dirty="0" smtClean="0"/>
              <a:t/>
            </a:r>
            <a:br>
              <a:rPr lang="es-CL" dirty="0" smtClean="0"/>
            </a:br>
            <a:r>
              <a:rPr lang="es-CL" sz="2200" dirty="0" smtClean="0"/>
              <a:t>CORRESPONDEN A OFTALMOLOGIA </a:t>
            </a:r>
            <a:endParaRPr lang="es-CL" sz="2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063278686"/>
              </p:ext>
            </p:extLst>
          </p:nvPr>
        </p:nvGraphicFramePr>
        <p:xfrm>
          <a:off x="853045" y="3674869"/>
          <a:ext cx="5127625" cy="1905000"/>
        </p:xfrm>
        <a:graphic>
          <a:graphicData uri="http://schemas.openxmlformats.org/drawingml/2006/table">
            <a:tbl>
              <a:tblPr firstRow="1" firstCol="1" bandRow="1"/>
              <a:tblGrid>
                <a:gridCol w="1797050"/>
                <a:gridCol w="810260"/>
                <a:gridCol w="900430"/>
                <a:gridCol w="809625"/>
                <a:gridCol w="810260"/>
              </a:tblGrid>
              <a:tr h="190500">
                <a:tc>
                  <a:txBody>
                    <a:bodyPr/>
                    <a:lstStyle/>
                    <a:p>
                      <a:pP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Establecimiento de Destino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90500">
                <a:tc>
                  <a:txBody>
                    <a:bodyPr/>
                    <a:lstStyle/>
                    <a:p>
                      <a:pP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CRD Médico Osorno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Cesfam Entre Lagos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Cesfam San Pablo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Hospital de Puerto Octay</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Cesfam P. Pablo Araya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Cesfam Purranque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Cesfam Puaucho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Cesfam M. Lopetegui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bl>
          </a:graphicData>
        </a:graphic>
      </p:graphicFrame>
      <p:pic>
        <p:nvPicPr>
          <p:cNvPr id="4" name="Imagen 3"/>
          <p:cNvPicPr>
            <a:picLocks noChangeAspect="1"/>
          </p:cNvPicPr>
          <p:nvPr/>
        </p:nvPicPr>
        <p:blipFill>
          <a:blip r:embed="rId2"/>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149227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1152" y="351052"/>
            <a:ext cx="10515600" cy="4351338"/>
          </a:xfrm>
        </p:spPr>
        <p:txBody>
          <a:bodyPr>
            <a:normAutofit fontScale="77500" lnSpcReduction="20000"/>
          </a:bodyPr>
          <a:lstStyle/>
          <a:p>
            <a:pPr marL="0" indent="0">
              <a:buNone/>
            </a:pPr>
            <a:r>
              <a:rPr lang="es-CL" sz="2600" b="1" dirty="0"/>
              <a:t>4.2 </a:t>
            </a:r>
            <a:endParaRPr lang="es-CL" sz="2600" b="1" dirty="0" smtClean="0"/>
          </a:p>
          <a:p>
            <a:pPr marL="0" indent="0">
              <a:buNone/>
            </a:pPr>
            <a:r>
              <a:rPr lang="es-CL" sz="2000" dirty="0" smtClean="0"/>
              <a:t>Porcentaje </a:t>
            </a:r>
            <a:r>
              <a:rPr lang="es-CL" sz="2000" dirty="0"/>
              <a:t>de casos egresados de la Lista de Espera de consultas nuevas de especialidades médicas con destino Nivel de Especialidad, según meta calculada para cada Servicio de Salud. </a:t>
            </a:r>
            <a:endParaRPr lang="es-CL" sz="2000" dirty="0" smtClean="0"/>
          </a:p>
          <a:p>
            <a:pPr marL="0" indent="0">
              <a:buNone/>
            </a:pPr>
            <a:r>
              <a:rPr lang="es-CL" sz="2000" dirty="0"/>
              <a:t>	</a:t>
            </a:r>
          </a:p>
          <a:p>
            <a:pPr marL="0" indent="0">
              <a:buNone/>
            </a:pPr>
            <a:r>
              <a:rPr lang="es-CL" sz="2000" dirty="0" smtClean="0"/>
              <a:t>Primer corte ( No ha llegado la línea de base) </a:t>
            </a:r>
          </a:p>
          <a:p>
            <a:r>
              <a:rPr lang="es-CL" sz="2000" dirty="0" smtClean="0"/>
              <a:t>Resolución </a:t>
            </a:r>
            <a:r>
              <a:rPr lang="es-CL" sz="2000" dirty="0"/>
              <a:t>del </a:t>
            </a:r>
            <a:r>
              <a:rPr lang="es-CL" sz="2000" b="1" dirty="0"/>
              <a:t>15,0% </a:t>
            </a:r>
            <a:r>
              <a:rPr lang="es-CL" sz="2000" dirty="0"/>
              <a:t>de su universo total según la meta definida para SS. </a:t>
            </a:r>
            <a:r>
              <a:rPr lang="es-CL" dirty="0"/>
              <a:t>	</a:t>
            </a:r>
            <a:endParaRPr lang="es-CL" dirty="0" smtClean="0"/>
          </a:p>
          <a:p>
            <a:r>
              <a:rPr lang="es-CL" sz="2000" dirty="0" smtClean="0"/>
              <a:t>Resolución </a:t>
            </a:r>
            <a:r>
              <a:rPr lang="es-CL" sz="2000" dirty="0"/>
              <a:t>de </a:t>
            </a:r>
            <a:r>
              <a:rPr lang="es-CL" sz="2000" b="1" dirty="0"/>
              <a:t>100,0% </a:t>
            </a:r>
            <a:r>
              <a:rPr lang="es-CL" sz="2000" dirty="0"/>
              <a:t>de casos con fecha de ingreso según meta definida para </a:t>
            </a:r>
            <a:r>
              <a:rPr lang="es-CL" sz="2000" dirty="0" smtClean="0"/>
              <a:t>SS</a:t>
            </a:r>
          </a:p>
          <a:p>
            <a:r>
              <a:rPr lang="es-CL" sz="2000" dirty="0"/>
              <a:t>Resolución del </a:t>
            </a:r>
            <a:r>
              <a:rPr lang="es-CL" sz="2000" b="1" dirty="0"/>
              <a:t>100,0% </a:t>
            </a:r>
            <a:r>
              <a:rPr lang="es-CL" sz="2000" dirty="0"/>
              <a:t>de casos SENAME según la meta definida para SS. </a:t>
            </a:r>
            <a:endParaRPr lang="es-CL" sz="2000" dirty="0" smtClean="0"/>
          </a:p>
          <a:p>
            <a:pPr marL="0" indent="0">
              <a:buNone/>
            </a:pPr>
            <a:r>
              <a:rPr lang="es-CL" sz="2000" dirty="0"/>
              <a:t>	</a:t>
            </a:r>
          </a:p>
          <a:p>
            <a:endParaRPr lang="es-CL" sz="2000" dirty="0" smtClean="0"/>
          </a:p>
          <a:p>
            <a:endParaRPr lang="es-CL" sz="2000" dirty="0"/>
          </a:p>
          <a:p>
            <a:r>
              <a:rPr lang="es-CL" sz="2000" dirty="0" smtClean="0"/>
              <a:t>Resolución </a:t>
            </a:r>
            <a:r>
              <a:rPr lang="es-CL" sz="2000" dirty="0"/>
              <a:t>del </a:t>
            </a:r>
            <a:r>
              <a:rPr lang="es-CL" sz="2000" b="1" dirty="0"/>
              <a:t>15,0% </a:t>
            </a:r>
            <a:r>
              <a:rPr lang="es-CL" sz="2000" dirty="0"/>
              <a:t>del universo total de usuarios PRAIS primera generación con fecha de ingreso igual o anterior al 30 de junio de 2020. 	</a:t>
            </a:r>
          </a:p>
          <a:p>
            <a:endParaRPr lang="es-CL" sz="2000" dirty="0" smtClean="0"/>
          </a:p>
          <a:p>
            <a:pPr marL="0" indent="0">
              <a:buNone/>
            </a:pPr>
            <a:r>
              <a:rPr lang="es-CL" sz="2000" dirty="0" smtClean="0"/>
              <a:t> </a:t>
            </a:r>
            <a:r>
              <a:rPr lang="es-CL" dirty="0"/>
              <a:t>	</a:t>
            </a:r>
          </a:p>
          <a:p>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1141905"/>
              </p:ext>
            </p:extLst>
          </p:nvPr>
        </p:nvGraphicFramePr>
        <p:xfrm>
          <a:off x="1136074" y="2795468"/>
          <a:ext cx="4680585" cy="483997"/>
        </p:xfrm>
        <a:graphic>
          <a:graphicData uri="http://schemas.openxmlformats.org/drawingml/2006/table">
            <a:tbl>
              <a:tblPr firstRow="1" firstCol="1" bandRow="1"/>
              <a:tblGrid>
                <a:gridCol w="1980565"/>
                <a:gridCol w="539750"/>
                <a:gridCol w="540385"/>
                <a:gridCol w="450215"/>
                <a:gridCol w="539750"/>
                <a:gridCol w="629920"/>
              </a:tblGrid>
              <a:tr h="190500">
                <a:tc>
                  <a:txBody>
                    <a:bodyPr/>
                    <a:lstStyle/>
                    <a:p>
                      <a:pPr>
                        <a:lnSpc>
                          <a:spcPct val="107000"/>
                        </a:lnSpc>
                        <a:spcAft>
                          <a:spcPts val="0"/>
                        </a:spcAft>
                      </a:pPr>
                      <a:r>
                        <a:rPr lang="es-CL" sz="9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Establecimiento Destino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3°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4°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0500">
                <a:tc>
                  <a:txBody>
                    <a:bodyPr/>
                    <a:lstStyle/>
                    <a:p>
                      <a:pPr>
                        <a:lnSpc>
                          <a:spcPct val="107000"/>
                        </a:lnSpc>
                        <a:spcAft>
                          <a:spcPts val="0"/>
                        </a:spcAft>
                      </a:pPr>
                      <a:r>
                        <a:rPr lang="es-CL" sz="9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CNE Médicas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93685552"/>
              </p:ext>
            </p:extLst>
          </p:nvPr>
        </p:nvGraphicFramePr>
        <p:xfrm>
          <a:off x="1291810" y="4085109"/>
          <a:ext cx="3428469" cy="2305764"/>
        </p:xfrm>
        <a:graphic>
          <a:graphicData uri="http://schemas.openxmlformats.org/drawingml/2006/table">
            <a:tbl>
              <a:tblPr firstRow="1" firstCol="1" bandRow="1"/>
              <a:tblGrid>
                <a:gridCol w="2114723"/>
                <a:gridCol w="1313746"/>
              </a:tblGrid>
              <a:tr h="132112">
                <a:tc rowSpan="2">
                  <a:txBody>
                    <a:bodyPr/>
                    <a:lstStyle/>
                    <a:p>
                      <a:pP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Establecimiento de Destino</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COMGES</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112">
                <a:tc vMerge="1">
                  <a:txBody>
                    <a:bodyPr/>
                    <a:lstStyle/>
                    <a:p>
                      <a:endParaRPr lang="es-CL"/>
                    </a:p>
                  </a:txBody>
                  <a:tcPr/>
                </a:tc>
                <a:tc>
                  <a:txBody>
                    <a:bodyPr/>
                    <a:lstStyle/>
                    <a:p>
                      <a:pPr algn="ctr">
                        <a:lnSpc>
                          <a:spcPct val="107000"/>
                        </a:lnSpc>
                        <a:spcAft>
                          <a:spcPts val="0"/>
                        </a:spcAft>
                      </a:pPr>
                      <a:r>
                        <a:rPr lang="es-CL"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Médica</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133">
                <a:tc>
                  <a:txBody>
                    <a:bodyPr/>
                    <a:lstStyle/>
                    <a:p>
                      <a:pP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Hospital Base San José de Osorno</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289</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4066">
                <a:tc>
                  <a:txBody>
                    <a:bodyPr/>
                    <a:lstStyle/>
                    <a:p>
                      <a:pP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CRD Médico Osorno</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2539">
                <a:tc>
                  <a:txBody>
                    <a:bodyPr/>
                    <a:lstStyle/>
                    <a:p>
                      <a:pP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Hospital de Purranque </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2995">
                <a:tc>
                  <a:txBody>
                    <a:bodyPr/>
                    <a:lstStyle/>
                    <a:p>
                      <a:pPr>
                        <a:lnSpc>
                          <a:spcPct val="107000"/>
                        </a:lnSpc>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CESFAM P. Pablo Araya </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708">
                <a:tc>
                  <a:txBody>
                    <a:bodyPr/>
                    <a:lstStyle/>
                    <a:p>
                      <a:pPr>
                        <a:lnSpc>
                          <a:spcPct val="107000"/>
                        </a:lnSpc>
                        <a:spcAft>
                          <a:spcPts val="0"/>
                        </a:spcAft>
                      </a:pPr>
                      <a:r>
                        <a:rPr lang="es-CL" sz="1000">
                          <a:effectLst/>
                          <a:latin typeface="Calibri" panose="020F0502020204030204" pitchFamily="34" charset="0"/>
                          <a:ea typeface="Calibri" panose="020F0502020204030204" pitchFamily="34" charset="0"/>
                          <a:cs typeface="Times New Roman" panose="02020603050405020304" pitchFamily="18" charset="0"/>
                        </a:rPr>
                        <a:t>Hospital de Puerto Octay</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708">
                <a:tc>
                  <a:txBody>
                    <a:bodyPr/>
                    <a:lstStyle/>
                    <a:p>
                      <a:pPr>
                        <a:lnSpc>
                          <a:spcPct val="107000"/>
                        </a:lnSpc>
                        <a:spcAft>
                          <a:spcPts val="0"/>
                        </a:spcAft>
                      </a:pPr>
                      <a:r>
                        <a:rPr lang="es-CL" sz="1000">
                          <a:effectLst/>
                          <a:latin typeface="Calibri" panose="020F0502020204030204" pitchFamily="34" charset="0"/>
                          <a:ea typeface="Calibri" panose="020F0502020204030204" pitchFamily="34" charset="0"/>
                          <a:cs typeface="Times New Roman" panose="02020603050405020304" pitchFamily="18" charset="0"/>
                        </a:rPr>
                        <a:t>CESFAM Entre Lagos</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708">
                <a:tc>
                  <a:txBody>
                    <a:bodyPr/>
                    <a:lstStyle/>
                    <a:p>
                      <a:pPr>
                        <a:lnSpc>
                          <a:spcPct val="107000"/>
                        </a:lnSpc>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CESFAM Lopetegui</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470">
                <a:tc>
                  <a:txBody>
                    <a:bodyPr/>
                    <a:lstStyle/>
                    <a:p>
                      <a:pPr>
                        <a:lnSpc>
                          <a:spcPct val="107000"/>
                        </a:lnSpc>
                        <a:spcAft>
                          <a:spcPts val="0"/>
                        </a:spcAft>
                      </a:pPr>
                      <a:r>
                        <a:rPr lang="es-CL" sz="1000">
                          <a:effectLst/>
                          <a:latin typeface="Calibri" panose="020F0502020204030204" pitchFamily="34" charset="0"/>
                          <a:ea typeface="Calibri" panose="020F0502020204030204" pitchFamily="34" charset="0"/>
                          <a:cs typeface="Times New Roman" panose="02020603050405020304" pitchFamily="18" charset="0"/>
                        </a:rPr>
                        <a:t>CESFAM Puaucho</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233">
                <a:tc>
                  <a:txBody>
                    <a:bodyPr/>
                    <a:lstStyle/>
                    <a:p>
                      <a:pPr>
                        <a:lnSpc>
                          <a:spcPct val="107000"/>
                        </a:lnSpc>
                        <a:spcAft>
                          <a:spcPts val="0"/>
                        </a:spcAft>
                      </a:pPr>
                      <a:r>
                        <a:rPr lang="es-CL" sz="1000">
                          <a:effectLst/>
                          <a:latin typeface="Calibri" panose="020F0502020204030204" pitchFamily="34" charset="0"/>
                          <a:ea typeface="Calibri" panose="020F0502020204030204" pitchFamily="34" charset="0"/>
                          <a:cs typeface="Times New Roman" panose="02020603050405020304" pitchFamily="18" charset="0"/>
                        </a:rPr>
                        <a:t>CESFAM San Pablo</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12">
                <a:tc>
                  <a:txBody>
                    <a:bodyPr/>
                    <a:lstStyle/>
                    <a:p>
                      <a:pP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general</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370</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bl>
          </a:graphicData>
        </a:graphic>
      </p:graphicFrame>
      <p:pic>
        <p:nvPicPr>
          <p:cNvPr id="6" name="Imagen 5"/>
          <p:cNvPicPr>
            <a:picLocks noChangeAspect="1"/>
          </p:cNvPicPr>
          <p:nvPr/>
        </p:nvPicPr>
        <p:blipFill>
          <a:blip r:embed="rId2"/>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892589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3804" t="12379" r="39777" b="10570"/>
          <a:stretch/>
        </p:blipFill>
        <p:spPr>
          <a:xfrm>
            <a:off x="848497" y="1169773"/>
            <a:ext cx="3476367" cy="3921211"/>
          </a:xfrm>
          <a:prstGeom prst="rect">
            <a:avLst/>
          </a:prstGeom>
        </p:spPr>
      </p:pic>
      <p:pic>
        <p:nvPicPr>
          <p:cNvPr id="2" name="Imagen 1"/>
          <p:cNvPicPr>
            <a:picLocks noChangeAspect="1"/>
          </p:cNvPicPr>
          <p:nvPr/>
        </p:nvPicPr>
        <p:blipFill rotWithShape="1">
          <a:blip r:embed="rId3"/>
          <a:srcRect l="27973" t="26787" r="43784" b="51712"/>
          <a:stretch/>
        </p:blipFill>
        <p:spPr>
          <a:xfrm>
            <a:off x="5247409" y="686758"/>
            <a:ext cx="5478256" cy="2698993"/>
          </a:xfrm>
          <a:prstGeom prst="rect">
            <a:avLst/>
          </a:prstGeom>
        </p:spPr>
      </p:pic>
      <p:pic>
        <p:nvPicPr>
          <p:cNvPr id="3" name="Imagen 2"/>
          <p:cNvPicPr>
            <a:picLocks noChangeAspect="1"/>
          </p:cNvPicPr>
          <p:nvPr/>
        </p:nvPicPr>
        <p:blipFill rotWithShape="1">
          <a:blip r:embed="rId4"/>
          <a:srcRect l="27365" t="29910" r="43716" b="44625"/>
          <a:stretch/>
        </p:blipFill>
        <p:spPr>
          <a:xfrm>
            <a:off x="5247409" y="3534033"/>
            <a:ext cx="5593585" cy="2981944"/>
          </a:xfrm>
          <a:prstGeom prst="rect">
            <a:avLst/>
          </a:prstGeom>
        </p:spPr>
      </p:pic>
      <p:pic>
        <p:nvPicPr>
          <p:cNvPr id="5" name="Imagen 4"/>
          <p:cNvPicPr>
            <a:picLocks noChangeAspect="1"/>
          </p:cNvPicPr>
          <p:nvPr/>
        </p:nvPicPr>
        <p:blipFill>
          <a:blip r:embed="rId5"/>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47523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0492" y="416955"/>
            <a:ext cx="10515600" cy="2243867"/>
          </a:xfrm>
        </p:spPr>
        <p:txBody>
          <a:bodyPr>
            <a:normAutofit fontScale="92500" lnSpcReduction="10000"/>
          </a:bodyPr>
          <a:lstStyle/>
          <a:p>
            <a:pPr marL="0" indent="0">
              <a:buNone/>
            </a:pPr>
            <a:r>
              <a:rPr lang="es-CL" dirty="0" smtClean="0"/>
              <a:t>Indicadores </a:t>
            </a:r>
          </a:p>
          <a:p>
            <a:pPr marL="0" indent="0">
              <a:buNone/>
            </a:pPr>
            <a:r>
              <a:rPr lang="es-CL" sz="2200" b="1" dirty="0"/>
              <a:t>5.1 </a:t>
            </a:r>
            <a:endParaRPr lang="es-CL" sz="2200" b="1" dirty="0" smtClean="0"/>
          </a:p>
          <a:p>
            <a:pPr marL="0" indent="0" algn="just">
              <a:buNone/>
            </a:pPr>
            <a:r>
              <a:rPr lang="es-CL" sz="1700" dirty="0" smtClean="0"/>
              <a:t>1.- Porcentaje </a:t>
            </a:r>
            <a:r>
              <a:rPr lang="es-CL" sz="1700" dirty="0"/>
              <a:t>de disminución de la lista de espera por intervenciones quirúrgicas menores electivas en establecimientos de baja complejidad, ingresadas con fecha igual o anterior al 30 de junio del año 2020. </a:t>
            </a:r>
            <a:r>
              <a:rPr lang="es-CL" sz="2600" dirty="0"/>
              <a:t>	</a:t>
            </a:r>
          </a:p>
          <a:p>
            <a:pPr marL="0" indent="0" algn="ctr">
              <a:buNone/>
            </a:pPr>
            <a:r>
              <a:rPr lang="es-CL" sz="1700" b="1" u="sng" dirty="0" smtClean="0"/>
              <a:t>Primer corte : </a:t>
            </a:r>
            <a:r>
              <a:rPr lang="es-CL" sz="1700" b="1" u="sng" dirty="0"/>
              <a:t>Resolución del 10,0% de su universo total al 30 de junio de 2020. 	</a:t>
            </a:r>
          </a:p>
          <a:p>
            <a:pPr marL="0" indent="0">
              <a:buNone/>
            </a:pPr>
            <a:r>
              <a:rPr lang="es-CL" sz="1900" dirty="0"/>
              <a:t>2.-Resolución del </a:t>
            </a:r>
            <a:r>
              <a:rPr lang="es-CL" sz="1900" b="1" dirty="0"/>
              <a:t>100,0% </a:t>
            </a:r>
            <a:r>
              <a:rPr lang="es-CL" sz="1900" dirty="0"/>
              <a:t>de personas con fecha de ingreso igual y anterior al </a:t>
            </a:r>
            <a:r>
              <a:rPr lang="es-CL" sz="1900" b="1" dirty="0"/>
              <a:t>30 de junio de 2018. </a:t>
            </a:r>
            <a:r>
              <a:rPr lang="es-CL" sz="2000" dirty="0"/>
              <a:t>	</a:t>
            </a:r>
          </a:p>
          <a:p>
            <a:endParaRPr lang="es-CL" sz="2000" dirty="0"/>
          </a:p>
          <a:p>
            <a:pPr marL="0" indent="0" algn="just">
              <a:buNone/>
            </a:pPr>
            <a:endParaRPr lang="es-CL" sz="2000" b="1" u="sng" dirty="0"/>
          </a:p>
        </p:txBody>
      </p:sp>
      <p:sp>
        <p:nvSpPr>
          <p:cNvPr id="5" name="Rectángulo redondeado 4"/>
          <p:cNvSpPr/>
          <p:nvPr/>
        </p:nvSpPr>
        <p:spPr>
          <a:xfrm>
            <a:off x="410547" y="2743200"/>
            <a:ext cx="4358879" cy="4229969"/>
          </a:xfrm>
          <a:prstGeom prst="roundRect">
            <a:avLst/>
          </a:prstGeom>
          <a:solidFill>
            <a:srgbClr val="F9E7F8">
              <a:alpha val="24706"/>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p:cNvSpPr/>
          <p:nvPr/>
        </p:nvSpPr>
        <p:spPr>
          <a:xfrm>
            <a:off x="6703408" y="6033671"/>
            <a:ext cx="270588" cy="25192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p:cNvPicPr>
            <a:picLocks noChangeAspect="1"/>
          </p:cNvPicPr>
          <p:nvPr/>
        </p:nvPicPr>
        <p:blipFill>
          <a:blip r:embed="rId2"/>
          <a:stretch>
            <a:fillRect/>
          </a:stretch>
        </p:blipFill>
        <p:spPr>
          <a:xfrm>
            <a:off x="10943323" y="5747658"/>
            <a:ext cx="1078960" cy="951188"/>
          </a:xfrm>
          <a:prstGeom prst="rect">
            <a:avLst/>
          </a:prstGeom>
        </p:spPr>
      </p:pic>
      <p:pic>
        <p:nvPicPr>
          <p:cNvPr id="4" name="Imagen 3"/>
          <p:cNvPicPr>
            <a:picLocks noChangeAspect="1"/>
          </p:cNvPicPr>
          <p:nvPr/>
        </p:nvPicPr>
        <p:blipFill>
          <a:blip r:embed="rId3"/>
          <a:stretch>
            <a:fillRect/>
          </a:stretch>
        </p:blipFill>
        <p:spPr>
          <a:xfrm>
            <a:off x="505281" y="2462645"/>
            <a:ext cx="10857122" cy="4395355"/>
          </a:xfrm>
          <a:prstGeom prst="rect">
            <a:avLst/>
          </a:prstGeom>
        </p:spPr>
      </p:pic>
    </p:spTree>
    <p:extLst>
      <p:ext uri="{BB962C8B-B14F-4D97-AF65-F5344CB8AC3E}">
        <p14:creationId xmlns:p14="http://schemas.microsoft.com/office/powerpoint/2010/main" val="337795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8580" y="295404"/>
            <a:ext cx="11663265" cy="4641225"/>
          </a:xfrm>
        </p:spPr>
        <p:txBody>
          <a:bodyPr>
            <a:normAutofit/>
          </a:bodyPr>
          <a:lstStyle/>
          <a:p>
            <a:pPr marL="0" indent="0">
              <a:buNone/>
            </a:pPr>
            <a:r>
              <a:rPr lang="es-CL" sz="2000" b="1" dirty="0"/>
              <a:t>5.2</a:t>
            </a:r>
            <a:r>
              <a:rPr lang="es-CL" sz="1800" dirty="0"/>
              <a:t> </a:t>
            </a:r>
            <a:endParaRPr lang="es-CL" sz="1800" dirty="0" smtClean="0"/>
          </a:p>
          <a:p>
            <a:pPr marL="0" indent="0">
              <a:buNone/>
            </a:pPr>
            <a:r>
              <a:rPr lang="es-CL" sz="1800" dirty="0" smtClean="0"/>
              <a:t>Porcentaje </a:t>
            </a:r>
            <a:r>
              <a:rPr lang="es-CL" sz="1800" dirty="0"/>
              <a:t>de casos resueltos de la lista de espera de intervenciones quirúrgicas electivas, </a:t>
            </a:r>
            <a:r>
              <a:rPr lang="es-CL" sz="1800" dirty="0" smtClean="0"/>
              <a:t>según </a:t>
            </a:r>
            <a:r>
              <a:rPr lang="es-CL" sz="1800" dirty="0"/>
              <a:t>meta definida para cada Servicio de </a:t>
            </a:r>
            <a:r>
              <a:rPr lang="es-CL" sz="1800" dirty="0" smtClean="0"/>
              <a:t>Salud. </a:t>
            </a:r>
            <a:r>
              <a:rPr lang="es-CL" dirty="0"/>
              <a:t>	</a:t>
            </a:r>
            <a:endParaRPr lang="es-CL" dirty="0" smtClean="0"/>
          </a:p>
          <a:p>
            <a:pPr marL="0" indent="0">
              <a:buNone/>
            </a:pPr>
            <a:r>
              <a:rPr lang="es-CL" sz="1600" u="sng" dirty="0" smtClean="0"/>
              <a:t>1.-Resolución </a:t>
            </a:r>
            <a:r>
              <a:rPr lang="es-CL" sz="1600" u="sng" dirty="0"/>
              <a:t>del </a:t>
            </a:r>
            <a:r>
              <a:rPr lang="es-CL" sz="1600" b="1" u="sng" dirty="0"/>
              <a:t>15,0% </a:t>
            </a:r>
            <a:r>
              <a:rPr lang="es-CL" sz="1600" u="sng" dirty="0"/>
              <a:t>de su universo total según la meta definida para SS. </a:t>
            </a:r>
            <a:r>
              <a:rPr lang="es-CL" sz="2400" u="sng" dirty="0"/>
              <a:t>	</a:t>
            </a:r>
            <a:endParaRPr lang="es-CL" sz="2400" u="sng" dirty="0" smtClean="0"/>
          </a:p>
          <a:p>
            <a:pPr marL="0" indent="0">
              <a:buNone/>
            </a:pPr>
            <a:r>
              <a:rPr lang="es-CL" sz="1600" u="sng" dirty="0" smtClean="0"/>
              <a:t>2.-Resolución </a:t>
            </a:r>
            <a:r>
              <a:rPr lang="es-CL" sz="1600" u="sng" dirty="0"/>
              <a:t>de </a:t>
            </a:r>
            <a:r>
              <a:rPr lang="es-CL" sz="1600" b="1" u="sng" dirty="0"/>
              <a:t>100,0% </a:t>
            </a:r>
            <a:r>
              <a:rPr lang="es-CL" sz="1600" u="sng" dirty="0"/>
              <a:t>de casos con fecha de ingreso según meta definida para SS </a:t>
            </a:r>
            <a:r>
              <a:rPr lang="es-CL" sz="1600" dirty="0"/>
              <a:t>	</a:t>
            </a:r>
          </a:p>
          <a:p>
            <a:pPr marL="0" indent="0">
              <a:buNone/>
            </a:pPr>
            <a:r>
              <a:rPr lang="es-CL" sz="1600" u="sng" dirty="0" smtClean="0"/>
              <a:t>3.-Resolución </a:t>
            </a:r>
            <a:r>
              <a:rPr lang="es-CL" sz="1600" u="sng" dirty="0"/>
              <a:t>del </a:t>
            </a:r>
            <a:r>
              <a:rPr lang="es-CL" sz="1600" b="1" u="sng" dirty="0"/>
              <a:t>100,0% </a:t>
            </a:r>
            <a:r>
              <a:rPr lang="es-CL" sz="1600" u="sng" dirty="0"/>
              <a:t>de casos SENAME según la meta definida para SS. </a:t>
            </a:r>
            <a:endParaRPr lang="es-CL" sz="1600" u="sng" dirty="0" smtClean="0"/>
          </a:p>
          <a:p>
            <a:pPr marL="0" indent="0">
              <a:buNone/>
            </a:pPr>
            <a:endParaRPr lang="es-CL" sz="1800" u="sng" dirty="0" smtClean="0"/>
          </a:p>
          <a:p>
            <a:pPr marL="0" indent="0">
              <a:buNone/>
            </a:pPr>
            <a:endParaRPr lang="es-CL" sz="1800" u="sng" dirty="0" smtClean="0"/>
          </a:p>
          <a:p>
            <a:pPr marL="0" indent="0">
              <a:buNone/>
            </a:pPr>
            <a:endParaRPr lang="es-CL" sz="1800" u="sng" dirty="0" smtClean="0"/>
          </a:p>
          <a:p>
            <a:pPr marL="0" indent="0">
              <a:buNone/>
            </a:pPr>
            <a:r>
              <a:rPr lang="es-CL" sz="1600" u="sng" dirty="0" smtClean="0"/>
              <a:t>4.-</a:t>
            </a:r>
            <a:r>
              <a:rPr lang="es-CL" sz="1600" u="sng" dirty="0"/>
              <a:t>Resolución del </a:t>
            </a:r>
            <a:r>
              <a:rPr lang="es-CL" sz="1600" b="1" u="sng" dirty="0"/>
              <a:t>15,0% </a:t>
            </a:r>
            <a:r>
              <a:rPr lang="es-CL" sz="1600" u="sng" dirty="0"/>
              <a:t>del universo total de usuarios PRAIS primera generación con fecha de ingreso igual o anterior al 30 de junio de 2020. </a:t>
            </a:r>
            <a:r>
              <a:rPr lang="es-CL" sz="2400" dirty="0"/>
              <a:t>	</a:t>
            </a:r>
          </a:p>
          <a:p>
            <a:pPr marL="0" indent="0">
              <a:buNone/>
            </a:pPr>
            <a:r>
              <a:rPr lang="es-CL" dirty="0"/>
              <a:t>	</a:t>
            </a:r>
          </a:p>
          <a:p>
            <a:pPr marL="0" indent="0">
              <a:buNone/>
            </a:pPr>
            <a:endParaRPr lang="es-CL" dirty="0"/>
          </a:p>
        </p:txBody>
      </p:sp>
      <p:graphicFrame>
        <p:nvGraphicFramePr>
          <p:cNvPr id="5" name="Tabla 4"/>
          <p:cNvGraphicFramePr>
            <a:graphicFrameLocks noGrp="1"/>
          </p:cNvGraphicFramePr>
          <p:nvPr>
            <p:extLst>
              <p:ext uri="{D42A27DB-BD31-4B8C-83A1-F6EECF244321}">
                <p14:modId xmlns:p14="http://schemas.microsoft.com/office/powerpoint/2010/main" val="2813243583"/>
              </p:ext>
            </p:extLst>
          </p:nvPr>
        </p:nvGraphicFramePr>
        <p:xfrm>
          <a:off x="2180324" y="2756637"/>
          <a:ext cx="4680585" cy="293497"/>
        </p:xfrm>
        <a:graphic>
          <a:graphicData uri="http://schemas.openxmlformats.org/drawingml/2006/table">
            <a:tbl>
              <a:tblPr firstRow="1" firstCol="1" bandRow="1"/>
              <a:tblGrid>
                <a:gridCol w="1980565"/>
                <a:gridCol w="539750"/>
                <a:gridCol w="540385"/>
                <a:gridCol w="450215"/>
                <a:gridCol w="539750"/>
                <a:gridCol w="629920"/>
              </a:tblGrid>
              <a:tr h="190500">
                <a:tc>
                  <a:txBody>
                    <a:bodyPr/>
                    <a:lstStyle/>
                    <a:p>
                      <a:pPr>
                        <a:lnSpc>
                          <a:spcPct val="107000"/>
                        </a:lnSpc>
                        <a:spcAft>
                          <a:spcPts val="0"/>
                        </a:spcAft>
                      </a:pPr>
                      <a:r>
                        <a:rPr lang="es-CL" sz="9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Establecimiento Destino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 Corte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3°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4° Corte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9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147235141"/>
              </p:ext>
            </p:extLst>
          </p:nvPr>
        </p:nvGraphicFramePr>
        <p:xfrm>
          <a:off x="2180325" y="3050135"/>
          <a:ext cx="4680585" cy="190500"/>
        </p:xfrm>
        <a:graphic>
          <a:graphicData uri="http://schemas.openxmlformats.org/drawingml/2006/table">
            <a:tbl>
              <a:tblPr firstRow="1" firstCol="1" bandRow="1"/>
              <a:tblGrid>
                <a:gridCol w="1980565"/>
                <a:gridCol w="539750"/>
                <a:gridCol w="540385"/>
                <a:gridCol w="450215"/>
                <a:gridCol w="539750"/>
                <a:gridCol w="629920"/>
              </a:tblGrid>
              <a:tr h="190500">
                <a:tc>
                  <a:txBody>
                    <a:bodyPr/>
                    <a:lstStyle/>
                    <a:p>
                      <a:pPr>
                        <a:lnSpc>
                          <a:spcPct val="107000"/>
                        </a:lnSpc>
                        <a:spcAft>
                          <a:spcPts val="0"/>
                        </a:spcAft>
                      </a:pPr>
                      <a:r>
                        <a:rPr lang="es-CL" sz="9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Intervenciones Quirúrgicas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a:effectLst/>
                          <a:latin typeface="Verdana" panose="020B060403050404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L" sz="9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027849300"/>
              </p:ext>
            </p:extLst>
          </p:nvPr>
        </p:nvGraphicFramePr>
        <p:xfrm>
          <a:off x="3777848" y="4408676"/>
          <a:ext cx="2903375" cy="933467"/>
        </p:xfrm>
        <a:graphic>
          <a:graphicData uri="http://schemas.openxmlformats.org/drawingml/2006/table">
            <a:tbl>
              <a:tblPr firstRow="1" firstCol="1" bandRow="1"/>
              <a:tblGrid>
                <a:gridCol w="1753696"/>
                <a:gridCol w="1149679"/>
              </a:tblGrid>
              <a:tr h="191564">
                <a:tc rowSpan="2">
                  <a:txBody>
                    <a:bodyPr/>
                    <a:lstStyle/>
                    <a:p>
                      <a:pP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Establecimiento de Destino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COMGES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91564">
                <a:tc vMerge="1">
                  <a:txBody>
                    <a:bodyPr/>
                    <a:lstStyle/>
                    <a:p>
                      <a:endParaRPr lang="es-CL"/>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IQ</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353254">
                <a:tc>
                  <a:txBody>
                    <a:bodyPr/>
                    <a:lstStyle/>
                    <a:p>
                      <a:pP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Hospital Base San José de Osorno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64">
                <a:tc>
                  <a:txBody>
                    <a:bodyPr/>
                    <a:lstStyle/>
                    <a:p>
                      <a:pP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general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bl>
          </a:graphicData>
        </a:graphic>
      </p:graphicFrame>
      <p:pic>
        <p:nvPicPr>
          <p:cNvPr id="10" name="Imagen 9"/>
          <p:cNvPicPr>
            <a:picLocks noChangeAspect="1"/>
          </p:cNvPicPr>
          <p:nvPr/>
        </p:nvPicPr>
        <p:blipFill>
          <a:blip r:embed="rId2"/>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185933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868" t="20952" r="41913" b="8299"/>
          <a:stretch/>
        </p:blipFill>
        <p:spPr>
          <a:xfrm>
            <a:off x="214603" y="541174"/>
            <a:ext cx="3928189" cy="4851919"/>
          </a:xfrm>
          <a:prstGeom prst="rect">
            <a:avLst/>
          </a:prstGeom>
        </p:spPr>
      </p:pic>
      <p:pic>
        <p:nvPicPr>
          <p:cNvPr id="5" name="Imagen 4"/>
          <p:cNvPicPr>
            <a:picLocks noChangeAspect="1"/>
          </p:cNvPicPr>
          <p:nvPr/>
        </p:nvPicPr>
        <p:blipFill rotWithShape="1">
          <a:blip r:embed="rId3"/>
          <a:srcRect l="28010" t="42314" r="42679" b="21904"/>
          <a:stretch/>
        </p:blipFill>
        <p:spPr>
          <a:xfrm>
            <a:off x="5495732" y="223934"/>
            <a:ext cx="5784978" cy="3153747"/>
          </a:xfrm>
          <a:prstGeom prst="rect">
            <a:avLst/>
          </a:prstGeom>
        </p:spPr>
      </p:pic>
      <p:pic>
        <p:nvPicPr>
          <p:cNvPr id="6" name="Imagen 5"/>
          <p:cNvPicPr>
            <a:picLocks noChangeAspect="1"/>
          </p:cNvPicPr>
          <p:nvPr/>
        </p:nvPicPr>
        <p:blipFill rotWithShape="1">
          <a:blip r:embed="rId4"/>
          <a:srcRect l="27551" t="37823" r="43673" b="25578"/>
          <a:stretch/>
        </p:blipFill>
        <p:spPr>
          <a:xfrm>
            <a:off x="5495732" y="3461657"/>
            <a:ext cx="5561044" cy="3265714"/>
          </a:xfrm>
          <a:prstGeom prst="rect">
            <a:avLst/>
          </a:prstGeom>
        </p:spPr>
      </p:pic>
      <p:pic>
        <p:nvPicPr>
          <p:cNvPr id="7" name="Imagen 6"/>
          <p:cNvPicPr>
            <a:picLocks noChangeAspect="1"/>
          </p:cNvPicPr>
          <p:nvPr/>
        </p:nvPicPr>
        <p:blipFill>
          <a:blip r:embed="rId5"/>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2898837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362663"/>
          </a:xfrm>
        </p:spPr>
        <p:txBody>
          <a:bodyPr>
            <a:normAutofit fontScale="90000"/>
          </a:bodyPr>
          <a:lstStyle/>
          <a:p>
            <a:r>
              <a:rPr lang="es-CL" sz="2200" b="1" dirty="0" smtClean="0">
                <a:solidFill>
                  <a:srgbClr val="0070C0"/>
                </a:solidFill>
              </a:rPr>
              <a:t>INDICADORES </a:t>
            </a:r>
            <a:r>
              <a:rPr lang="es-CL" sz="2000" dirty="0"/>
              <a:t/>
            </a:r>
            <a:br>
              <a:rPr lang="es-CL" sz="2000" dirty="0"/>
            </a:br>
            <a:endParaRPr lang="es-CL" sz="2000" dirty="0"/>
          </a:p>
        </p:txBody>
      </p:sp>
      <p:sp>
        <p:nvSpPr>
          <p:cNvPr id="3" name="Marcador de contenido 2"/>
          <p:cNvSpPr>
            <a:spLocks noGrp="1"/>
          </p:cNvSpPr>
          <p:nvPr>
            <p:ph idx="1"/>
          </p:nvPr>
        </p:nvSpPr>
        <p:spPr>
          <a:xfrm>
            <a:off x="838199" y="624320"/>
            <a:ext cx="10945091" cy="5495925"/>
          </a:xfrm>
        </p:spPr>
        <p:txBody>
          <a:bodyPr>
            <a:normAutofit/>
          </a:bodyPr>
          <a:lstStyle/>
          <a:p>
            <a:pPr marL="0" indent="0" algn="just">
              <a:buNone/>
            </a:pPr>
            <a:r>
              <a:rPr lang="es-CL" sz="1800" b="1" dirty="0" smtClean="0"/>
              <a:t>6.1</a:t>
            </a:r>
            <a:r>
              <a:rPr lang="es-CL" sz="1800" dirty="0" smtClean="0"/>
              <a:t> </a:t>
            </a:r>
            <a:endParaRPr lang="es-CL" sz="1800" dirty="0" smtClean="0"/>
          </a:p>
          <a:p>
            <a:pPr marL="0" indent="0" algn="just">
              <a:buNone/>
            </a:pPr>
            <a:r>
              <a:rPr lang="es-CL" sz="1800" dirty="0" smtClean="0"/>
              <a:t>Porcentaje </a:t>
            </a:r>
            <a:r>
              <a:rPr lang="es-CL" sz="1800" dirty="0"/>
              <a:t>de utilización del Programa de Reforzamiento Odontológico de Atención Primaria de Salud (PRAPS) en la atención de casos de Lista de Espera de Consultas Nuevas en las Especialidades Odontológicas de Prótesis Removible, Endodoncia y Periodoncia. 	</a:t>
            </a:r>
          </a:p>
          <a:p>
            <a:pPr marL="0" indent="0" algn="just">
              <a:buNone/>
            </a:pPr>
            <a:r>
              <a:rPr lang="es-CL" sz="1700" b="1" u="sng" dirty="0" smtClean="0"/>
              <a:t>Primer corte </a:t>
            </a:r>
            <a:r>
              <a:rPr lang="es-CL" sz="1700" dirty="0" smtClean="0"/>
              <a:t>: </a:t>
            </a:r>
            <a:r>
              <a:rPr lang="es-CL" sz="1700" dirty="0"/>
              <a:t>Levantamiento de la oferta de Programas de Reforzamiento Odontológicos en la Atención Primaria de Salud y listado de casos de Lista de Espera por Consulta Nueva de Especialidad Odontológica de Prótesis Removible, Endodoncia y Periodoncia con fecha de corte al 31 de marzo de 2021. </a:t>
            </a:r>
            <a:r>
              <a:rPr lang="es-CL" sz="1800" dirty="0"/>
              <a:t>	</a:t>
            </a:r>
          </a:p>
          <a:p>
            <a:pPr marL="0" indent="0" algn="just">
              <a:buNone/>
            </a:pPr>
            <a:r>
              <a:rPr lang="es-CL" sz="1800" b="1" dirty="0" smtClean="0"/>
              <a:t>6.2</a:t>
            </a:r>
            <a:r>
              <a:rPr lang="es-CL" sz="1800" dirty="0" smtClean="0"/>
              <a:t> </a:t>
            </a:r>
          </a:p>
          <a:p>
            <a:pPr marL="0" indent="0" algn="just">
              <a:buNone/>
            </a:pPr>
            <a:r>
              <a:rPr lang="es-CL" sz="1800" dirty="0" smtClean="0"/>
              <a:t>Porcentaje </a:t>
            </a:r>
            <a:r>
              <a:rPr lang="es-CL" sz="1800" dirty="0"/>
              <a:t>de disminución de la Lista de Espera por Consultas Nuevas de Especialidades Odontológicas de la Red Asistencial. 	</a:t>
            </a:r>
          </a:p>
          <a:p>
            <a:pPr marL="0" indent="0" algn="just">
              <a:spcBef>
                <a:spcPts val="0"/>
              </a:spcBef>
              <a:buNone/>
            </a:pPr>
            <a:r>
              <a:rPr lang="es-CL" sz="1600" b="1" u="sng" dirty="0" smtClean="0"/>
              <a:t>Primer corte </a:t>
            </a:r>
            <a:r>
              <a:rPr lang="es-CL" sz="1600" dirty="0" smtClean="0"/>
              <a:t>:</a:t>
            </a:r>
          </a:p>
          <a:p>
            <a:pPr marL="0" indent="0" algn="just">
              <a:spcBef>
                <a:spcPts val="0"/>
              </a:spcBef>
              <a:buNone/>
            </a:pPr>
            <a:r>
              <a:rPr lang="es-CL" sz="1600" dirty="0" smtClean="0"/>
              <a:t>Resolución </a:t>
            </a:r>
            <a:r>
              <a:rPr lang="es-CL" sz="1600" dirty="0"/>
              <a:t>del </a:t>
            </a:r>
            <a:r>
              <a:rPr lang="es-CL" sz="1600" b="1" dirty="0"/>
              <a:t>15,0% </a:t>
            </a:r>
            <a:r>
              <a:rPr lang="es-CL" sz="1600" dirty="0"/>
              <a:t>de su universo total según la meta definida para SS. 	</a:t>
            </a:r>
          </a:p>
          <a:p>
            <a:pPr marL="0" indent="0" algn="just">
              <a:spcBef>
                <a:spcPts val="0"/>
              </a:spcBef>
              <a:buNone/>
            </a:pPr>
            <a:r>
              <a:rPr lang="es-CL" sz="1600" dirty="0" smtClean="0"/>
              <a:t>Resolución </a:t>
            </a:r>
            <a:r>
              <a:rPr lang="es-CL" sz="1600" dirty="0"/>
              <a:t>de </a:t>
            </a:r>
            <a:r>
              <a:rPr lang="es-CL" sz="1600" b="1" dirty="0"/>
              <a:t>100,0% </a:t>
            </a:r>
            <a:r>
              <a:rPr lang="es-CL" sz="1600" dirty="0"/>
              <a:t>de casos con fecha de ingreso según meta definida para SS </a:t>
            </a:r>
            <a:endParaRPr lang="es-CL" sz="1600" dirty="0" smtClean="0"/>
          </a:p>
          <a:p>
            <a:pPr marL="0" indent="0" algn="just">
              <a:spcBef>
                <a:spcPts val="0"/>
              </a:spcBef>
              <a:buNone/>
            </a:pPr>
            <a:r>
              <a:rPr lang="es-CL" sz="1600" dirty="0" smtClean="0"/>
              <a:t>Resolución </a:t>
            </a:r>
            <a:r>
              <a:rPr lang="es-CL" sz="1600" dirty="0" smtClean="0"/>
              <a:t>del </a:t>
            </a:r>
            <a:r>
              <a:rPr lang="es-CL" sz="1600" b="1" dirty="0" smtClean="0"/>
              <a:t>100,0% </a:t>
            </a:r>
            <a:r>
              <a:rPr lang="es-CL" sz="1600" dirty="0" smtClean="0"/>
              <a:t>de casos SENAME según la meta definida para SS. ( fecha entrada mayor a 1 año).</a:t>
            </a:r>
          </a:p>
          <a:p>
            <a:pPr marL="0" indent="0" algn="just">
              <a:buNone/>
            </a:pPr>
            <a:endParaRPr lang="es-CL" sz="1700" dirty="0" smtClean="0"/>
          </a:p>
          <a:p>
            <a:pPr marL="0" indent="0" algn="just">
              <a:buNone/>
            </a:pPr>
            <a:endParaRPr lang="es-CL" sz="1700" dirty="0" smtClean="0"/>
          </a:p>
          <a:p>
            <a:pPr marL="0" indent="0" algn="just">
              <a:spcBef>
                <a:spcPts val="0"/>
              </a:spcBef>
              <a:buNone/>
            </a:pPr>
            <a:r>
              <a:rPr lang="es-CL" sz="1600" dirty="0" smtClean="0"/>
              <a:t>Resolución </a:t>
            </a:r>
            <a:r>
              <a:rPr lang="es-CL" sz="1600" dirty="0"/>
              <a:t>del </a:t>
            </a:r>
            <a:r>
              <a:rPr lang="es-CL" sz="1600" b="1" dirty="0"/>
              <a:t>15,0%</a:t>
            </a:r>
            <a:r>
              <a:rPr lang="es-CL" sz="1600" dirty="0"/>
              <a:t> del universo total de usuarios PRAIS </a:t>
            </a:r>
            <a:r>
              <a:rPr lang="es-CL" sz="1600" dirty="0" smtClean="0"/>
              <a:t>1°generación </a:t>
            </a:r>
            <a:r>
              <a:rPr lang="es-CL" sz="1600" dirty="0"/>
              <a:t>con fecha de ingreso igual o anterior al </a:t>
            </a:r>
            <a:r>
              <a:rPr lang="es-CL" sz="1600" dirty="0" smtClean="0"/>
              <a:t>30/06/2020</a:t>
            </a:r>
            <a:r>
              <a:rPr lang="es-CL" sz="1600" dirty="0"/>
              <a:t>. 	</a:t>
            </a:r>
          </a:p>
          <a:p>
            <a:pPr marL="0" indent="0" algn="just">
              <a:buNone/>
            </a:pPr>
            <a:endParaRPr lang="es-CL" sz="1800" dirty="0" smtClean="0"/>
          </a:p>
          <a:p>
            <a:pPr marL="0" indent="0" algn="just">
              <a:buNone/>
            </a:pPr>
            <a:endParaRPr lang="es-CL" sz="1800" dirty="0"/>
          </a:p>
          <a:p>
            <a:pPr marL="0" indent="0" algn="just">
              <a:buNone/>
            </a:pPr>
            <a:endParaRPr lang="es-CL" sz="1800" dirty="0" smtClean="0"/>
          </a:p>
          <a:p>
            <a:pPr marL="0" indent="0" algn="just">
              <a:buNone/>
            </a:pPr>
            <a:endParaRPr lang="es-CL" sz="1800" dirty="0"/>
          </a:p>
        </p:txBody>
      </p:sp>
      <p:pic>
        <p:nvPicPr>
          <p:cNvPr id="6" name="Imagen 5"/>
          <p:cNvPicPr>
            <a:picLocks noChangeAspect="1"/>
          </p:cNvPicPr>
          <p:nvPr/>
        </p:nvPicPr>
        <p:blipFill rotWithShape="1">
          <a:blip r:embed="rId2"/>
          <a:srcRect l="35816" t="46259" r="40077" b="47482"/>
          <a:stretch/>
        </p:blipFill>
        <p:spPr>
          <a:xfrm>
            <a:off x="2439531" y="4534449"/>
            <a:ext cx="3993501" cy="587828"/>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112942839"/>
              </p:ext>
            </p:extLst>
          </p:nvPr>
        </p:nvGraphicFramePr>
        <p:xfrm>
          <a:off x="2450934" y="5517352"/>
          <a:ext cx="3645066" cy="997968"/>
        </p:xfrm>
        <a:graphic>
          <a:graphicData uri="http://schemas.openxmlformats.org/drawingml/2006/table">
            <a:tbl>
              <a:tblPr firstRow="1" firstCol="1" bandRow="1"/>
              <a:tblGrid>
                <a:gridCol w="1822533"/>
                <a:gridCol w="1822533"/>
              </a:tblGrid>
              <a:tr h="169588">
                <a:tc rowSpan="2">
                  <a:txBody>
                    <a:bodyPr/>
                    <a:lstStyle/>
                    <a:p>
                      <a:pP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Establecimiento de Destino</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COMGES</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169588">
                <a:tc vMerge="1">
                  <a:txBody>
                    <a:bodyPr/>
                    <a:lstStyle/>
                    <a:p>
                      <a:endParaRPr lang="es-CL"/>
                    </a:p>
                  </a:txBody>
                  <a:tcPr/>
                </a:tc>
                <a:tc>
                  <a:txBody>
                    <a:bodyPr/>
                    <a:lstStyle/>
                    <a:p>
                      <a:pPr algn="ct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Odontológica</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658">
                <a:tc>
                  <a:txBody>
                    <a:bodyPr/>
                    <a:lstStyle/>
                    <a:p>
                      <a:pP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Hospital Base San José de Osorno</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8620">
                <a:tc>
                  <a:txBody>
                    <a:bodyPr/>
                    <a:lstStyle/>
                    <a:p>
                      <a:pP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Hospital de Purranque </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0629">
                <a:tc>
                  <a:txBody>
                    <a:bodyPr/>
                    <a:lstStyle/>
                    <a:p>
                      <a:pP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Hospital de Río Negro</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9588">
                <a:tc>
                  <a:txBody>
                    <a:bodyPr/>
                    <a:lstStyle/>
                    <a:p>
                      <a:pP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general</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142</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bl>
          </a:graphicData>
        </a:graphic>
      </p:graphicFrame>
      <p:pic>
        <p:nvPicPr>
          <p:cNvPr id="8" name="Imagen 7"/>
          <p:cNvPicPr>
            <a:picLocks noChangeAspect="1"/>
          </p:cNvPicPr>
          <p:nvPr/>
        </p:nvPicPr>
        <p:blipFill>
          <a:blip r:embed="rId3"/>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1990275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0742" y="791842"/>
            <a:ext cx="11157857" cy="3231654"/>
          </a:xfrm>
          <a:prstGeom prst="rect">
            <a:avLst/>
          </a:prstGeom>
        </p:spPr>
        <p:txBody>
          <a:bodyPr wrap="square">
            <a:spAutoFit/>
          </a:bodyPr>
          <a:lstStyle/>
          <a:p>
            <a:r>
              <a:rPr lang="es-CL" b="1" dirty="0">
                <a:solidFill>
                  <a:srgbClr val="000000"/>
                </a:solidFill>
                <a:latin typeface="gobCL"/>
              </a:rPr>
              <a:t>6.3</a:t>
            </a:r>
            <a:r>
              <a:rPr lang="es-CL" dirty="0">
                <a:solidFill>
                  <a:srgbClr val="000000"/>
                </a:solidFill>
                <a:latin typeface="gobCL"/>
              </a:rPr>
              <a:t> </a:t>
            </a:r>
            <a:endParaRPr lang="es-CL" dirty="0" smtClean="0">
              <a:solidFill>
                <a:srgbClr val="000000"/>
              </a:solidFill>
              <a:latin typeface="gobCL"/>
            </a:endParaRPr>
          </a:p>
          <a:p>
            <a:r>
              <a:rPr lang="es-CL" dirty="0"/>
              <a:t>Porcentaje </a:t>
            </a:r>
            <a:r>
              <a:rPr lang="es-CL" dirty="0"/>
              <a:t>de cumplimiento de las acciones para el fortalecimiento de la salud bucal en el periodo</a:t>
            </a:r>
            <a:r>
              <a:rPr lang="es-CL" dirty="0" smtClean="0"/>
              <a:t>.</a:t>
            </a:r>
          </a:p>
          <a:p>
            <a:endParaRPr lang="es-CL" dirty="0" smtClean="0"/>
          </a:p>
          <a:p>
            <a:r>
              <a:rPr lang="es-CL" sz="1600" dirty="0"/>
              <a:t>Primer corte: Realizar una Jornada Virtual de coordinación de la Red Asistencial Odontológica en cada Servicio de Salud, con presentaciones de los referentes odontológicos de nivel primario y secundario. </a:t>
            </a:r>
          </a:p>
          <a:p>
            <a:endParaRPr lang="es-CL" sz="1600" dirty="0"/>
          </a:p>
          <a:p>
            <a:r>
              <a:rPr lang="es-CL" sz="1600" dirty="0"/>
              <a:t>Adaptación de los Protocolos de Referencia y </a:t>
            </a:r>
            <a:r>
              <a:rPr lang="es-CL" sz="1600" dirty="0" err="1"/>
              <a:t>Contrarreferencia</a:t>
            </a:r>
            <a:r>
              <a:rPr lang="es-CL" sz="1600" dirty="0"/>
              <a:t> Nacionales en las especialidades de Endodoncia, </a:t>
            </a:r>
            <a:r>
              <a:rPr lang="es-CL" sz="1600" dirty="0" err="1"/>
              <a:t>Odontopediatría</a:t>
            </a:r>
            <a:r>
              <a:rPr lang="es-CL" sz="1600" dirty="0"/>
              <a:t> y Periodoncia. Este proceso de adaptación se debe realizar con grupos de trabajo representativos de la Red Asistencial (especialistas, generales, administrativos, encargados de registro, etc.). </a:t>
            </a:r>
          </a:p>
          <a:p>
            <a:endParaRPr lang="es-CL" sz="1600" dirty="0"/>
          </a:p>
          <a:p>
            <a:r>
              <a:rPr lang="es-CL" sz="1600" dirty="0"/>
              <a:t>Cumplimiento de las actividades comprometidas para el corte en el Plan de Implementación de las especialidades de Rehabilitación Oral, Trastornos </a:t>
            </a:r>
            <a:r>
              <a:rPr lang="es-CL" sz="1600" dirty="0" err="1"/>
              <a:t>Temporomandibulares</a:t>
            </a:r>
            <a:r>
              <a:rPr lang="es-CL" sz="1600" dirty="0"/>
              <a:t> y Dolor </a:t>
            </a:r>
            <a:r>
              <a:rPr lang="es-CL" sz="1600" dirty="0" err="1"/>
              <a:t>Orofacial</a:t>
            </a:r>
            <a:r>
              <a:rPr lang="es-CL" sz="1600" dirty="0"/>
              <a:t> y Ortodoncia y Ortopedia </a:t>
            </a:r>
            <a:r>
              <a:rPr lang="es-CL" sz="1600" dirty="0" err="1"/>
              <a:t>Dento</a:t>
            </a:r>
            <a:r>
              <a:rPr lang="es-CL" sz="1600" dirty="0"/>
              <a:t> Maxilofacial.</a:t>
            </a:r>
            <a:r>
              <a:rPr lang="es-CL" sz="1600" dirty="0"/>
              <a:t> </a:t>
            </a:r>
            <a:r>
              <a:rPr lang="es-CL" dirty="0">
                <a:solidFill>
                  <a:srgbClr val="000000"/>
                </a:solidFill>
                <a:latin typeface="gobCL"/>
              </a:rPr>
              <a:t>	</a:t>
            </a:r>
          </a:p>
        </p:txBody>
      </p:sp>
      <p:sp>
        <p:nvSpPr>
          <p:cNvPr id="7" name="Rectángulo 6"/>
          <p:cNvSpPr/>
          <p:nvPr/>
        </p:nvSpPr>
        <p:spPr>
          <a:xfrm>
            <a:off x="500742" y="4146913"/>
            <a:ext cx="9865567" cy="1477328"/>
          </a:xfrm>
          <a:prstGeom prst="rect">
            <a:avLst/>
          </a:prstGeom>
        </p:spPr>
        <p:txBody>
          <a:bodyPr wrap="square">
            <a:spAutoFit/>
          </a:bodyPr>
          <a:lstStyle/>
          <a:p>
            <a:r>
              <a:rPr lang="es-CL" b="1" dirty="0">
                <a:solidFill>
                  <a:srgbClr val="000000"/>
                </a:solidFill>
                <a:latin typeface="gobCL"/>
              </a:rPr>
              <a:t>6.4 </a:t>
            </a:r>
            <a:endParaRPr lang="es-CL" b="1" dirty="0" smtClean="0">
              <a:solidFill>
                <a:srgbClr val="000000"/>
              </a:solidFill>
              <a:latin typeface="gobCL"/>
            </a:endParaRPr>
          </a:p>
          <a:p>
            <a:r>
              <a:rPr lang="es-CL" dirty="0" smtClean="0"/>
              <a:t>Índice </a:t>
            </a:r>
            <a:r>
              <a:rPr lang="es-CL" dirty="0"/>
              <a:t>de Ocupación Dental (IOD) del Servicio de Salud en el periodo. </a:t>
            </a:r>
            <a:endParaRPr lang="es-CL" dirty="0" smtClean="0"/>
          </a:p>
          <a:p>
            <a:endParaRPr lang="es-CL" dirty="0" smtClean="0">
              <a:solidFill>
                <a:srgbClr val="000000"/>
              </a:solidFill>
              <a:latin typeface="gobCL"/>
            </a:endParaRPr>
          </a:p>
          <a:p>
            <a:r>
              <a:rPr lang="es-CL" dirty="0"/>
              <a:t>N</a:t>
            </a:r>
            <a:r>
              <a:rPr lang="es-CL" dirty="0"/>
              <a:t>° de sillones dentales disponibles por Servicio de Salud. </a:t>
            </a:r>
            <a:r>
              <a:rPr lang="es-CL" dirty="0"/>
              <a:t>Si no envía el N° de sillones dentales disponibles por establecimiento, se calificará con un 0%. 	</a:t>
            </a:r>
          </a:p>
        </p:txBody>
      </p:sp>
      <p:sp>
        <p:nvSpPr>
          <p:cNvPr id="8" name="Rectángulo 7"/>
          <p:cNvSpPr/>
          <p:nvPr/>
        </p:nvSpPr>
        <p:spPr>
          <a:xfrm>
            <a:off x="752670" y="5165229"/>
            <a:ext cx="10164146" cy="861774"/>
          </a:xfrm>
          <a:prstGeom prst="rect">
            <a:avLst/>
          </a:prstGeom>
        </p:spPr>
        <p:txBody>
          <a:bodyPr wrap="square">
            <a:spAutoFit/>
          </a:bodyPr>
          <a:lstStyle/>
          <a:p>
            <a:endParaRPr lang="es-CL" sz="3200" dirty="0">
              <a:latin typeface="gobCL"/>
            </a:endParaRPr>
          </a:p>
          <a:p>
            <a:r>
              <a:rPr lang="es-CL" dirty="0">
                <a:solidFill>
                  <a:srgbClr val="000000"/>
                </a:solidFill>
                <a:latin typeface="gobCL"/>
              </a:rPr>
              <a:t>	</a:t>
            </a:r>
          </a:p>
        </p:txBody>
      </p:sp>
      <p:pic>
        <p:nvPicPr>
          <p:cNvPr id="9" name="Imagen 8"/>
          <p:cNvPicPr>
            <a:picLocks noChangeAspect="1"/>
          </p:cNvPicPr>
          <p:nvPr/>
        </p:nvPicPr>
        <p:blipFill>
          <a:blip r:embed="rId2"/>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2014303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547" y="1997982"/>
            <a:ext cx="10515600" cy="1325563"/>
          </a:xfrm>
        </p:spPr>
        <p:txBody>
          <a:bodyPr/>
          <a:lstStyle/>
          <a:p>
            <a:pPr algn="ctr"/>
            <a:r>
              <a:rPr lang="es-CL" b="1" dirty="0">
                <a:solidFill>
                  <a:schemeClr val="accent1">
                    <a:lumMod val="75000"/>
                  </a:schemeClr>
                </a:solidFill>
              </a:rPr>
              <a:t>O</a:t>
            </a:r>
            <a:r>
              <a:rPr lang="es-CL" b="1" dirty="0" smtClean="0">
                <a:solidFill>
                  <a:schemeClr val="accent1">
                    <a:lumMod val="75000"/>
                  </a:schemeClr>
                </a:solidFill>
              </a:rPr>
              <a:t>tros</a:t>
            </a:r>
            <a:endParaRPr lang="es-CL" b="1" dirty="0">
              <a:solidFill>
                <a:schemeClr val="accent1">
                  <a:lumMod val="75000"/>
                </a:schemeClr>
              </a:solidFill>
            </a:endParaRPr>
          </a:p>
        </p:txBody>
      </p:sp>
      <p:pic>
        <p:nvPicPr>
          <p:cNvPr id="4" name="Imagen 3"/>
          <p:cNvPicPr>
            <a:picLocks noChangeAspect="1"/>
          </p:cNvPicPr>
          <p:nvPr/>
        </p:nvPicPr>
        <p:blipFill>
          <a:blip r:embed="rId2"/>
          <a:stretch>
            <a:fillRect/>
          </a:stretch>
        </p:blipFill>
        <p:spPr>
          <a:xfrm>
            <a:off x="5680858" y="3323545"/>
            <a:ext cx="1078960" cy="951188"/>
          </a:xfrm>
          <a:prstGeom prst="rect">
            <a:avLst/>
          </a:prstGeom>
        </p:spPr>
      </p:pic>
    </p:spTree>
    <p:extLst>
      <p:ext uri="{BB962C8B-B14F-4D97-AF65-F5344CB8AC3E}">
        <p14:creationId xmlns:p14="http://schemas.microsoft.com/office/powerpoint/2010/main" val="3676186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9539" y="584654"/>
            <a:ext cx="10515600" cy="4351338"/>
          </a:xfrm>
        </p:spPr>
        <p:txBody>
          <a:bodyPr>
            <a:normAutofit lnSpcReduction="10000"/>
          </a:bodyPr>
          <a:lstStyle/>
          <a:p>
            <a:pPr marL="0" indent="0">
              <a:buNone/>
            </a:pPr>
            <a:r>
              <a:rPr lang="es-CL" dirty="0" smtClean="0"/>
              <a:t>Listas de espera de:  </a:t>
            </a:r>
          </a:p>
          <a:p>
            <a:pPr marL="0" indent="0">
              <a:buNone/>
            </a:pPr>
            <a:r>
              <a:rPr lang="es-CL" dirty="0"/>
              <a:t> </a:t>
            </a:r>
            <a:r>
              <a:rPr lang="es-CL" dirty="0" smtClean="0"/>
              <a:t> Resolutividad, Cirugia menor – EDA</a:t>
            </a:r>
          </a:p>
          <a:p>
            <a:pPr marL="0" indent="0">
              <a:buNone/>
            </a:pPr>
            <a:endParaRPr lang="es-CL" dirty="0"/>
          </a:p>
          <a:p>
            <a:pPr marL="0" indent="0">
              <a:buNone/>
            </a:pPr>
            <a:r>
              <a:rPr lang="es-CL" dirty="0" smtClean="0"/>
              <a:t> Imágenes Diagnosticas: Mamografías-Eco Abdominal</a:t>
            </a:r>
          </a:p>
          <a:p>
            <a:pPr marL="0" indent="0">
              <a:buNone/>
            </a:pPr>
            <a:endParaRPr lang="es-CL" dirty="0" smtClean="0"/>
          </a:p>
          <a:p>
            <a:pPr marL="0" indent="0">
              <a:buNone/>
            </a:pPr>
            <a:r>
              <a:rPr lang="es-CL" dirty="0" smtClean="0"/>
              <a:t>                     ¡SUBIR A SIGTE¡ </a:t>
            </a:r>
          </a:p>
          <a:p>
            <a:pPr marL="0" indent="0">
              <a:buNone/>
            </a:pPr>
            <a:endParaRPr lang="es-CL" dirty="0"/>
          </a:p>
          <a:p>
            <a:pPr marL="0" indent="0">
              <a:buNone/>
            </a:pPr>
            <a:endParaRPr lang="es-CL" dirty="0"/>
          </a:p>
          <a:p>
            <a:r>
              <a:rPr lang="es-CL" dirty="0" smtClean="0"/>
              <a:t>Reemplazos en vacaciones- licencias.</a:t>
            </a:r>
            <a:endParaRPr lang="es-CL" dirty="0"/>
          </a:p>
        </p:txBody>
      </p:sp>
      <p:pic>
        <p:nvPicPr>
          <p:cNvPr id="5" name="Imagen 4"/>
          <p:cNvPicPr>
            <a:picLocks noChangeAspect="1"/>
          </p:cNvPicPr>
          <p:nvPr/>
        </p:nvPicPr>
        <p:blipFill>
          <a:blip r:embed="rId2"/>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205237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2302" t="12189" r="1625" b="74396"/>
          <a:stretch/>
        </p:blipFill>
        <p:spPr>
          <a:xfrm>
            <a:off x="844189" y="163869"/>
            <a:ext cx="10470294" cy="1509348"/>
          </a:xfrm>
          <a:prstGeom prst="rect">
            <a:avLst/>
          </a:prstGeom>
        </p:spPr>
      </p:pic>
      <p:pic>
        <p:nvPicPr>
          <p:cNvPr id="5" name="Imagen 4"/>
          <p:cNvPicPr>
            <a:picLocks noChangeAspect="1"/>
          </p:cNvPicPr>
          <p:nvPr/>
        </p:nvPicPr>
        <p:blipFill rotWithShape="1">
          <a:blip r:embed="rId3"/>
          <a:srcRect l="1105" r="65304" b="2678"/>
          <a:stretch/>
        </p:blipFill>
        <p:spPr>
          <a:xfrm>
            <a:off x="3813465" y="2163544"/>
            <a:ext cx="3021946" cy="4552799"/>
          </a:xfrm>
          <a:prstGeom prst="rect">
            <a:avLst/>
          </a:prstGeom>
        </p:spPr>
      </p:pic>
      <p:pic>
        <p:nvPicPr>
          <p:cNvPr id="6" name="Imagen 5"/>
          <p:cNvPicPr>
            <a:picLocks noChangeAspect="1"/>
          </p:cNvPicPr>
          <p:nvPr/>
        </p:nvPicPr>
        <p:blipFill rotWithShape="1">
          <a:blip r:embed="rId4"/>
          <a:srcRect l="71761" t="24384" r="22027" b="28768"/>
          <a:stretch/>
        </p:blipFill>
        <p:spPr>
          <a:xfrm>
            <a:off x="6774625" y="2147877"/>
            <a:ext cx="914643" cy="4556151"/>
          </a:xfrm>
          <a:prstGeom prst="rect">
            <a:avLst/>
          </a:prstGeom>
        </p:spPr>
      </p:pic>
      <p:sp>
        <p:nvSpPr>
          <p:cNvPr id="7" name="Rectángulo 6"/>
          <p:cNvSpPr/>
          <p:nvPr/>
        </p:nvSpPr>
        <p:spPr>
          <a:xfrm>
            <a:off x="4145729" y="1748259"/>
            <a:ext cx="3867213" cy="369332"/>
          </a:xfrm>
          <a:prstGeom prst="rect">
            <a:avLst/>
          </a:prstGeom>
        </p:spPr>
        <p:txBody>
          <a:bodyPr wrap="none">
            <a:spAutoFit/>
          </a:bodyPr>
          <a:lstStyle/>
          <a:p>
            <a:r>
              <a:rPr lang="es-CL" b="1" i="1" dirty="0" smtClean="0">
                <a:solidFill>
                  <a:schemeClr val="accent1">
                    <a:lumMod val="75000"/>
                  </a:schemeClr>
                </a:solidFill>
              </a:rPr>
              <a:t>LISTA DE ESPERA DE CONSULTA NUEVA</a:t>
            </a:r>
            <a:endParaRPr lang="es-CL" dirty="0"/>
          </a:p>
        </p:txBody>
      </p:sp>
      <p:pic>
        <p:nvPicPr>
          <p:cNvPr id="2" name="Imagen 1"/>
          <p:cNvPicPr>
            <a:picLocks noChangeAspect="1"/>
          </p:cNvPicPr>
          <p:nvPr/>
        </p:nvPicPr>
        <p:blipFill>
          <a:blip r:embed="rId5"/>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2246879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882476" y="617838"/>
            <a:ext cx="4374146" cy="646331"/>
          </a:xfrm>
          <a:prstGeom prst="rect">
            <a:avLst/>
          </a:prstGeom>
          <a:noFill/>
        </p:spPr>
        <p:txBody>
          <a:bodyPr wrap="none" rtlCol="0">
            <a:spAutoFit/>
          </a:bodyPr>
          <a:lstStyle/>
          <a:p>
            <a:r>
              <a:rPr lang="es-CL" b="1" dirty="0" smtClean="0">
                <a:solidFill>
                  <a:schemeClr val="accent1">
                    <a:lumMod val="75000"/>
                  </a:schemeClr>
                </a:solidFill>
              </a:rPr>
              <a:t>LISTA DE ESPERA DE NEUROLOGÍA ADULTOS</a:t>
            </a:r>
          </a:p>
          <a:p>
            <a:pPr algn="ctr"/>
            <a:r>
              <a:rPr lang="es-CL" b="1" dirty="0" smtClean="0">
                <a:solidFill>
                  <a:schemeClr val="accent1">
                    <a:lumMod val="75000"/>
                  </a:schemeClr>
                </a:solidFill>
              </a:rPr>
              <a:t>SIGTE  19/03/2021 </a:t>
            </a:r>
            <a:endParaRPr lang="es-CL" b="1" dirty="0">
              <a:solidFill>
                <a:schemeClr val="accent1">
                  <a:lumMod val="75000"/>
                </a:schemeClr>
              </a:solidFill>
            </a:endParaRPr>
          </a:p>
        </p:txBody>
      </p:sp>
      <p:graphicFrame>
        <p:nvGraphicFramePr>
          <p:cNvPr id="8" name="Marcador de contenido 7"/>
          <p:cNvGraphicFramePr>
            <a:graphicFrameLocks noGrp="1"/>
          </p:cNvGraphicFramePr>
          <p:nvPr>
            <p:ph idx="1"/>
            <p:extLst/>
          </p:nvPr>
        </p:nvGraphicFramePr>
        <p:xfrm>
          <a:off x="3671549" y="1326293"/>
          <a:ext cx="4795999" cy="5236042"/>
        </p:xfrm>
        <a:graphic>
          <a:graphicData uri="http://schemas.openxmlformats.org/drawingml/2006/table">
            <a:tbl>
              <a:tblPr/>
              <a:tblGrid>
                <a:gridCol w="920578"/>
                <a:gridCol w="1079298"/>
                <a:gridCol w="498716"/>
                <a:gridCol w="436605"/>
                <a:gridCol w="403654"/>
                <a:gridCol w="461319"/>
                <a:gridCol w="995829"/>
              </a:tblGrid>
              <a:tr h="385045">
                <a:tc>
                  <a:txBody>
                    <a:bodyPr/>
                    <a:lstStyle/>
                    <a:p>
                      <a:pPr algn="ctr" fontAlgn="b"/>
                      <a:r>
                        <a:rPr lang="es-CL" sz="1100" b="1" i="0" u="none" strike="noStrike" dirty="0">
                          <a:solidFill>
                            <a:srgbClr val="000000"/>
                          </a:solidFill>
                          <a:effectLst/>
                          <a:latin typeface="Calibri" panose="020F0502020204030204" pitchFamily="34" charset="0"/>
                        </a:rPr>
                        <a:t>Código establecimiento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CL" sz="1100" b="1" i="0" u="none" strike="noStrike">
                          <a:solidFill>
                            <a:srgbClr val="000000"/>
                          </a:solidFill>
                          <a:effectLst/>
                          <a:latin typeface="Calibri" panose="020F0502020204030204" pitchFamily="34" charset="0"/>
                        </a:rPr>
                        <a:t>Nombre establecimiento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CL" sz="1100" b="1" i="0" u="none" strike="noStrike" dirty="0">
                          <a:solidFill>
                            <a:srgbClr val="000000"/>
                          </a:solidFill>
                          <a:effectLst/>
                          <a:latin typeface="Calibri" panose="020F0502020204030204" pitchFamily="34" charset="0"/>
                        </a:rPr>
                        <a:t>2018</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1" i="0" u="none" strike="noStrike">
                          <a:solidFill>
                            <a:srgbClr val="000000"/>
                          </a:solidFill>
                          <a:effectLst/>
                          <a:latin typeface="Calibri" panose="020F0502020204030204" pitchFamily="34" charset="0"/>
                        </a:rPr>
                        <a:t>2019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1" i="0" u="none" strike="noStrike">
                          <a:solidFill>
                            <a:srgbClr val="000000"/>
                          </a:solidFill>
                          <a:effectLst/>
                          <a:latin typeface="Calibri" panose="020F0502020204030204" pitchFamily="34" charset="0"/>
                        </a:rPr>
                        <a:t>2020</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1" i="0" u="none" strike="noStrike">
                          <a:solidFill>
                            <a:srgbClr val="000000"/>
                          </a:solidFill>
                          <a:effectLst/>
                          <a:latin typeface="Calibri" panose="020F0502020204030204" pitchFamily="34" charset="0"/>
                        </a:rPr>
                        <a:t>2021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1" i="0" u="none" strike="noStrike">
                          <a:solidFill>
                            <a:srgbClr val="000000"/>
                          </a:solidFill>
                          <a:effectLst/>
                          <a:latin typeface="Calibri" panose="020F0502020204030204" pitchFamily="34" charset="0"/>
                        </a:rPr>
                        <a:t>total establecimiento origen</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67411">
                <a:tc>
                  <a:txBody>
                    <a:bodyPr/>
                    <a:lstStyle/>
                    <a:p>
                      <a:pPr algn="ctr" fontAlgn="b"/>
                      <a:r>
                        <a:rPr lang="es-CL" sz="1100" b="0" i="0" u="none" strike="noStrike">
                          <a:solidFill>
                            <a:srgbClr val="000000"/>
                          </a:solidFill>
                          <a:effectLst/>
                          <a:latin typeface="Calibri" panose="020F0502020204030204" pitchFamily="34" charset="0"/>
                        </a:rPr>
                        <a:t>123011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dirty="0">
                          <a:solidFill>
                            <a:srgbClr val="000000"/>
                          </a:solidFill>
                          <a:effectLst/>
                          <a:latin typeface="Calibri" panose="020F0502020204030204" pitchFamily="34" charset="0"/>
                        </a:rPr>
                        <a:t>PRAIS</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123030</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dirty="0">
                          <a:solidFill>
                            <a:srgbClr val="000000"/>
                          </a:solidFill>
                          <a:effectLst/>
                          <a:latin typeface="Calibri" panose="020F0502020204030204" pitchFamily="34" charset="0"/>
                        </a:rPr>
                        <a:t>SAFU</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8</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18</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123100</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dirty="0">
                          <a:solidFill>
                            <a:srgbClr val="000000"/>
                          </a:solidFill>
                          <a:effectLst/>
                          <a:latin typeface="Calibri" panose="020F0502020204030204" pitchFamily="34" charset="0"/>
                        </a:rPr>
                        <a:t>HBSJO</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12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166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225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56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459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123101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dirty="0">
                          <a:solidFill>
                            <a:srgbClr val="000000"/>
                          </a:solidFill>
                          <a:effectLst/>
                          <a:latin typeface="Calibri" panose="020F0502020204030204" pitchFamily="34" charset="0"/>
                        </a:rPr>
                        <a:t>HPU</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123103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dirty="0">
                          <a:solidFill>
                            <a:srgbClr val="000000"/>
                          </a:solidFill>
                          <a:effectLst/>
                          <a:latin typeface="Calibri" panose="020F0502020204030204" pitchFamily="34" charset="0"/>
                        </a:rPr>
                        <a:t>HPO</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123104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HFSLKMM</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123105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HPM</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123300</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P. Jáuregui</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11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21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M. Lopetegui</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dirty="0">
                          <a:solidFill>
                            <a:srgbClr val="000000"/>
                          </a:solidFill>
                          <a:effectLst/>
                          <a:latin typeface="Calibri" panose="020F0502020204030204" pitchFamily="34" charset="0"/>
                        </a:rPr>
                        <a:t>26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19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49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Ovejería</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dirty="0">
                          <a:solidFill>
                            <a:srgbClr val="000000"/>
                          </a:solidFill>
                          <a:effectLst/>
                          <a:latin typeface="Calibri" panose="020F0502020204030204" pitchFamily="34" charset="0"/>
                        </a:rPr>
                        <a:t>12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R. alto</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dirty="0">
                          <a:solidFill>
                            <a:srgbClr val="000000"/>
                          </a:solidFill>
                          <a:effectLst/>
                          <a:latin typeface="Calibri" panose="020F0502020204030204" pitchFamily="34" charset="0"/>
                        </a:rPr>
                        <a:t>41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21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66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Entrelagos</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dirty="0">
                          <a:solidFill>
                            <a:srgbClr val="000000"/>
                          </a:solidFill>
                          <a:effectLst/>
                          <a:latin typeface="Calibri" panose="020F0502020204030204" pitchFamily="34" charset="0"/>
                        </a:rPr>
                        <a:t>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10</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23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San Pablo</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dirty="0">
                          <a:solidFill>
                            <a:srgbClr val="000000"/>
                          </a:solidFill>
                          <a:effectLst/>
                          <a:latin typeface="Calibri" panose="020F0502020204030204" pitchFamily="34" charset="0"/>
                        </a:rPr>
                        <a:t>19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11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32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P. Alegre</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19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dirty="0">
                          <a:solidFill>
                            <a:srgbClr val="000000"/>
                          </a:solidFill>
                          <a:effectLst/>
                          <a:latin typeface="Calibri" panose="020F0502020204030204" pitchFamily="34" charset="0"/>
                        </a:rPr>
                        <a:t>13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32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Purranque</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45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dirty="0">
                          <a:solidFill>
                            <a:srgbClr val="000000"/>
                          </a:solidFill>
                          <a:effectLst/>
                          <a:latin typeface="Calibri" panose="020F0502020204030204" pitchFamily="34" charset="0"/>
                        </a:rPr>
                        <a:t>21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76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123309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P.araya</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27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dirty="0">
                          <a:solidFill>
                            <a:srgbClr val="000000"/>
                          </a:solidFill>
                          <a:effectLst/>
                          <a:latin typeface="Calibri" panose="020F0502020204030204" pitchFamily="34" charset="0"/>
                        </a:rPr>
                        <a:t>37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67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123310</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Quinto C.</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43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dirty="0">
                          <a:solidFill>
                            <a:srgbClr val="000000"/>
                          </a:solidFill>
                          <a:effectLst/>
                          <a:latin typeface="Calibri" panose="020F0502020204030204" pitchFamily="34" charset="0"/>
                        </a:rPr>
                        <a:t>14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65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123311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Bahia Mansa</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dirty="0">
                          <a:solidFill>
                            <a:srgbClr val="000000"/>
                          </a:solidFill>
                          <a:effectLst/>
                          <a:latin typeface="Calibri" panose="020F0502020204030204" pitchFamily="34" charset="0"/>
                        </a:rPr>
                        <a:t>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123312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Cesfam Puaucho</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13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dirty="0">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18</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123404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PSR Pichidamas</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dirty="0">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123423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PSR Cascadas</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10</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123425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PSR Cancura</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dirty="0">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3</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1">
                <a:tc>
                  <a:txBody>
                    <a:bodyPr/>
                    <a:lstStyle/>
                    <a:p>
                      <a:pPr algn="ctr" fontAlgn="b"/>
                      <a:r>
                        <a:rPr lang="es-CL" sz="1100" b="0" i="0" u="none" strike="noStrike">
                          <a:solidFill>
                            <a:srgbClr val="000000"/>
                          </a:solidFill>
                          <a:effectLst/>
                          <a:latin typeface="Calibri" panose="020F0502020204030204" pitchFamily="34" charset="0"/>
                        </a:rPr>
                        <a:t>200209</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Cosam Rahue</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7</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781">
                <a:tc>
                  <a:txBody>
                    <a:bodyPr/>
                    <a:lstStyle/>
                    <a:p>
                      <a:pPr algn="ctr" fontAlgn="b"/>
                      <a:r>
                        <a:rPr lang="es-CL" sz="1100" b="0" i="0" u="none" strike="noStrike">
                          <a:solidFill>
                            <a:srgbClr val="000000"/>
                          </a:solidFill>
                          <a:effectLst/>
                          <a:latin typeface="Calibri" panose="020F0502020204030204" pitchFamily="34" charset="0"/>
                        </a:rPr>
                        <a:t>200445</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CL" sz="1100" b="0" i="0" u="none" strike="noStrike">
                          <a:solidFill>
                            <a:srgbClr val="000000"/>
                          </a:solidFill>
                          <a:effectLst/>
                          <a:latin typeface="Calibri" panose="020F0502020204030204" pitchFamily="34" charset="0"/>
                        </a:rPr>
                        <a:t>Cosam Oriente</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 </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16</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dirty="0">
                          <a:solidFill>
                            <a:srgbClr val="000000"/>
                          </a:solidFill>
                          <a:effectLst/>
                          <a:latin typeface="Calibri" panose="020F0502020204030204" pitchFamily="34" charset="0"/>
                        </a:rPr>
                        <a:t>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0" i="0" u="none" strike="noStrike">
                          <a:solidFill>
                            <a:srgbClr val="000000"/>
                          </a:solidFill>
                          <a:effectLst/>
                          <a:latin typeface="Calibri" panose="020F0502020204030204" pitchFamily="34" charset="0"/>
                        </a:rPr>
                        <a:t>22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781">
                <a:tc gridSpan="2">
                  <a:txBody>
                    <a:bodyPr/>
                    <a:lstStyle/>
                    <a:p>
                      <a:pPr algn="ctr" fontAlgn="b"/>
                      <a:r>
                        <a:rPr lang="es-CL" sz="1100" b="0" i="0" u="none" strike="noStrike">
                          <a:solidFill>
                            <a:srgbClr val="000000"/>
                          </a:solidFill>
                          <a:effectLst/>
                          <a:latin typeface="Calibri" panose="020F0502020204030204" pitchFamily="34" charset="0"/>
                        </a:rPr>
                        <a:t>Total por Año </a:t>
                      </a:r>
                    </a:p>
                  </a:txBody>
                  <a:tcPr marL="7940" marR="7940" marT="79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s-CL"/>
                    </a:p>
                  </a:txBody>
                  <a:tcPr/>
                </a:tc>
                <a:tc>
                  <a:txBody>
                    <a:bodyPr/>
                    <a:lstStyle/>
                    <a:p>
                      <a:pPr algn="ctr" fontAlgn="b"/>
                      <a:r>
                        <a:rPr lang="es-CL" sz="1100" b="0" i="0" u="none" strike="noStrike">
                          <a:solidFill>
                            <a:srgbClr val="000000"/>
                          </a:solidFill>
                          <a:effectLst/>
                          <a:latin typeface="Calibri" panose="020F0502020204030204" pitchFamily="34" charset="0"/>
                        </a:rPr>
                        <a:t>32</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s-CL" sz="1100" b="0" i="0" u="none" strike="noStrike">
                          <a:solidFill>
                            <a:srgbClr val="000000"/>
                          </a:solidFill>
                          <a:effectLst/>
                          <a:latin typeface="Calibri" panose="020F0502020204030204" pitchFamily="34" charset="0"/>
                        </a:rPr>
                        <a:t>481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s-CL" sz="1100" b="0" i="0" u="none" strike="noStrike">
                          <a:solidFill>
                            <a:srgbClr val="000000"/>
                          </a:solidFill>
                          <a:effectLst/>
                          <a:latin typeface="Calibri" panose="020F0502020204030204" pitchFamily="34" charset="0"/>
                        </a:rPr>
                        <a:t>441</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s-CL" sz="1100" b="0" i="0" u="none" strike="noStrike">
                          <a:solidFill>
                            <a:srgbClr val="000000"/>
                          </a:solidFill>
                          <a:effectLst/>
                          <a:latin typeface="Calibri" panose="020F0502020204030204" pitchFamily="34" charset="0"/>
                        </a:rPr>
                        <a:t>94</a:t>
                      </a:r>
                    </a:p>
                  </a:txBody>
                  <a:tcPr marL="7940" marR="7940" marT="79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100" b="1" i="0" u="none" strike="noStrike" dirty="0">
                          <a:solidFill>
                            <a:srgbClr val="000000"/>
                          </a:solidFill>
                          <a:effectLst/>
                          <a:latin typeface="Calibri" panose="020F0502020204030204" pitchFamily="34" charset="0"/>
                        </a:rPr>
                        <a:t>1048</a:t>
                      </a:r>
                    </a:p>
                  </a:txBody>
                  <a:tcPr marL="7940" marR="7940" marT="79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pic>
        <p:nvPicPr>
          <p:cNvPr id="4" name="Imagen 3"/>
          <p:cNvPicPr>
            <a:picLocks noChangeAspect="1"/>
          </p:cNvPicPr>
          <p:nvPr/>
        </p:nvPicPr>
        <p:blipFill>
          <a:blip r:embed="rId2"/>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2685248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06262" y="755780"/>
            <a:ext cx="5039420" cy="5943066"/>
          </a:xfrm>
          <a:prstGeom prst="rect">
            <a:avLst/>
          </a:prstGeom>
        </p:spPr>
      </p:pic>
      <p:pic>
        <p:nvPicPr>
          <p:cNvPr id="6" name="Imagen 5"/>
          <p:cNvPicPr>
            <a:picLocks noChangeAspect="1"/>
          </p:cNvPicPr>
          <p:nvPr/>
        </p:nvPicPr>
        <p:blipFill>
          <a:blip r:embed="rId3"/>
          <a:stretch>
            <a:fillRect/>
          </a:stretch>
        </p:blipFill>
        <p:spPr>
          <a:xfrm>
            <a:off x="10943323" y="5747658"/>
            <a:ext cx="1078960" cy="951188"/>
          </a:xfrm>
          <a:prstGeom prst="rect">
            <a:avLst/>
          </a:prstGeom>
        </p:spPr>
      </p:pic>
      <p:sp>
        <p:nvSpPr>
          <p:cNvPr id="2" name="CuadroTexto 1"/>
          <p:cNvSpPr txBox="1"/>
          <p:nvPr/>
        </p:nvSpPr>
        <p:spPr>
          <a:xfrm>
            <a:off x="506262" y="242595"/>
            <a:ext cx="4494692" cy="369332"/>
          </a:xfrm>
          <a:prstGeom prst="rect">
            <a:avLst/>
          </a:prstGeom>
          <a:noFill/>
        </p:spPr>
        <p:txBody>
          <a:bodyPr wrap="none" rtlCol="0">
            <a:spAutoFit/>
          </a:bodyPr>
          <a:lstStyle/>
          <a:p>
            <a:r>
              <a:rPr lang="es-CL" dirty="0" smtClean="0">
                <a:solidFill>
                  <a:schemeClr val="accent1">
                    <a:lumMod val="75000"/>
                  </a:schemeClr>
                </a:solidFill>
              </a:rPr>
              <a:t>LISTADO DE SIC NO PERTINENTES EGRESADAS </a:t>
            </a:r>
            <a:endParaRPr lang="es-CL" dirty="0">
              <a:solidFill>
                <a:schemeClr val="accent1">
                  <a:lumMod val="75000"/>
                </a:schemeClr>
              </a:solidFill>
            </a:endParaRPr>
          </a:p>
        </p:txBody>
      </p:sp>
      <p:sp>
        <p:nvSpPr>
          <p:cNvPr id="3" name="CuadroTexto 2"/>
          <p:cNvSpPr txBox="1"/>
          <p:nvPr/>
        </p:nvSpPr>
        <p:spPr>
          <a:xfrm>
            <a:off x="6232849" y="1013862"/>
            <a:ext cx="5178489" cy="2308324"/>
          </a:xfrm>
          <a:prstGeom prst="rect">
            <a:avLst/>
          </a:prstGeom>
          <a:noFill/>
        </p:spPr>
        <p:txBody>
          <a:bodyPr wrap="square" rtlCol="0">
            <a:spAutoFit/>
          </a:bodyPr>
          <a:lstStyle/>
          <a:p>
            <a:r>
              <a:rPr lang="es-CL" dirty="0" smtClean="0"/>
              <a:t>Asegurar que tengan los respaldos para el egreso.</a:t>
            </a:r>
          </a:p>
          <a:p>
            <a:endParaRPr lang="es-CL" dirty="0" smtClean="0"/>
          </a:p>
          <a:p>
            <a:r>
              <a:rPr lang="es-CL" dirty="0" smtClean="0"/>
              <a:t>Se le hará llegar el registro</a:t>
            </a:r>
          </a:p>
          <a:p>
            <a:endParaRPr lang="es-CL" dirty="0" smtClean="0"/>
          </a:p>
          <a:p>
            <a:endParaRPr lang="es-CL" dirty="0"/>
          </a:p>
          <a:p>
            <a:r>
              <a:rPr lang="es-CL" dirty="0" smtClean="0"/>
              <a:t>Favor revisar¡¡¡</a:t>
            </a:r>
          </a:p>
          <a:p>
            <a:endParaRPr lang="es-CL" dirty="0"/>
          </a:p>
          <a:p>
            <a:endParaRPr lang="es-CL" dirty="0"/>
          </a:p>
        </p:txBody>
      </p:sp>
      <p:sp>
        <p:nvSpPr>
          <p:cNvPr id="7" name="Rectangle 1"/>
          <p:cNvSpPr>
            <a:spLocks noChangeArrowheads="1"/>
          </p:cNvSpPr>
          <p:nvPr/>
        </p:nvSpPr>
        <p:spPr bwMode="auto">
          <a:xfrm>
            <a:off x="6148872" y="3034441"/>
            <a:ext cx="5262466"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CL" altLang="es-CL" sz="1100" dirty="0">
                <a:solidFill>
                  <a:srgbClr val="2F5597"/>
                </a:solidFill>
                <a:latin typeface="Arial" panose="020B0604020202020204" pitchFamily="34" charset="0"/>
                <a:ea typeface="Calibri" panose="020F0502020204030204" pitchFamily="34" charset="0"/>
                <a:cs typeface="Arial" panose="020B0604020202020204" pitchFamily="34" charset="0"/>
              </a:rPr>
              <a:t> </a:t>
            </a:r>
            <a:r>
              <a:rPr lang="es-CL" altLang="es-CL" sz="1100" dirty="0" smtClean="0">
                <a:solidFill>
                  <a:srgbClr val="2F5597"/>
                </a:solidFill>
                <a:latin typeface="Arial" panose="020B0604020202020204" pitchFamily="34" charset="0"/>
                <a:ea typeface="Calibri" panose="020F0502020204030204" pitchFamily="34" charset="0"/>
                <a:cs typeface="Arial" panose="020B0604020202020204" pitchFamily="34" charset="0"/>
              </a:rPr>
              <a:t>COSIDERACIONES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100" b="0" i="0" u="none" strike="noStrike" cap="none" normalizeH="0" baseline="0" dirty="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Las SIC que son del HBO , el mismo HBO se  encargará de informar al  usuario de dicho “rechazo” y que quede consignada la </a:t>
            </a:r>
            <a:r>
              <a:rPr kumimoji="0" lang="es-CL" altLang="es-CL" sz="1100" b="0" i="0" u="none" strike="noStrike" cap="none" normalizeH="0" baseline="0" dirty="0" err="1"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contactabilidad</a:t>
            </a:r>
            <a: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 </a:t>
            </a:r>
            <a:b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br>
            <a: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
            </a:r>
            <a:b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br>
            <a: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Cuando el contralor secundario no da ninguna causa de devolución o rechazo : es HBO quien debe  generar ese respaldo. </a:t>
            </a:r>
            <a:b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br>
            <a: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
            </a:r>
            <a:b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br>
            <a: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Si APS informó y contactó  al usuario y  posteriormente realizó egreso con respaldos correspondientes, cumple con lo normado. </a:t>
            </a:r>
            <a:b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br>
            <a: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
            </a:r>
            <a:b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br>
            <a:r>
              <a:rPr kumimoji="0" lang="es-CL" altLang="es-CL" sz="1100" b="0" i="0" u="none" strike="noStrike" cap="none" normalizeH="0" baseline="0" dirty="0" smtClean="0">
                <a:ln>
                  <a:noFill/>
                </a:ln>
                <a:solidFill>
                  <a:srgbClr val="2F5597"/>
                </a:solidFill>
                <a:effectLst/>
                <a:latin typeface="Arial" panose="020B0604020202020204" pitchFamily="34" charset="0"/>
                <a:ea typeface="Calibri" panose="020F0502020204030204" pitchFamily="34" charset="0"/>
                <a:cs typeface="Arial" panose="020B0604020202020204" pitchFamily="34" charset="0"/>
              </a:rPr>
              <a:t>En otros casos la derivación no cumplió con los protocolos y eso es  responsabilidad de quien derivó, es decir APS y por tanto,  debiera contactar a los pacientes e informarle si es que ya no lo hicieron.</a:t>
            </a:r>
            <a:endParaRPr kumimoji="0" lang="es-CL" altLang="es-C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60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637" y="1802039"/>
            <a:ext cx="10515600" cy="1325563"/>
          </a:xfrm>
        </p:spPr>
        <p:txBody>
          <a:bodyPr>
            <a:normAutofit/>
          </a:bodyPr>
          <a:lstStyle/>
          <a:p>
            <a:pPr algn="ctr"/>
            <a:r>
              <a:rPr lang="es-CL" sz="8800" dirty="0" smtClean="0">
                <a:solidFill>
                  <a:srgbClr val="C00000"/>
                </a:solidFill>
                <a:latin typeface="David" panose="020E0502060401010101" pitchFamily="34" charset="-79"/>
                <a:cs typeface="David" panose="020E0502060401010101" pitchFamily="34" charset="-79"/>
              </a:rPr>
              <a:t>FIN</a:t>
            </a:r>
            <a:r>
              <a:rPr lang="es-CL" dirty="0" smtClean="0">
                <a:latin typeface="David" panose="020E0502060401010101" pitchFamily="34" charset="-79"/>
                <a:cs typeface="David" panose="020E0502060401010101" pitchFamily="34" charset="-79"/>
              </a:rPr>
              <a:t> </a:t>
            </a:r>
            <a:endParaRPr lang="es-CL" dirty="0">
              <a:latin typeface="David" panose="020E0502060401010101" pitchFamily="34" charset="-79"/>
              <a:cs typeface="David" panose="020E0502060401010101" pitchFamily="34" charset="-79"/>
            </a:endParaRPr>
          </a:p>
        </p:txBody>
      </p:sp>
      <p:pic>
        <p:nvPicPr>
          <p:cNvPr id="8" name="Imagen 7"/>
          <p:cNvPicPr>
            <a:picLocks noChangeAspect="1"/>
          </p:cNvPicPr>
          <p:nvPr/>
        </p:nvPicPr>
        <p:blipFill>
          <a:blip r:embed="rId2"/>
          <a:stretch>
            <a:fillRect/>
          </a:stretch>
        </p:blipFill>
        <p:spPr>
          <a:xfrm>
            <a:off x="4432041" y="3573626"/>
            <a:ext cx="2771192" cy="2308994"/>
          </a:xfrm>
          <a:prstGeom prst="rect">
            <a:avLst/>
          </a:prstGeom>
        </p:spPr>
      </p:pic>
    </p:spTree>
    <p:extLst>
      <p:ext uri="{BB962C8B-B14F-4D97-AF65-F5344CB8AC3E}">
        <p14:creationId xmlns:p14="http://schemas.microsoft.com/office/powerpoint/2010/main" val="632747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3177" t="7326" r="67229" b="3544"/>
          <a:stretch/>
        </p:blipFill>
        <p:spPr>
          <a:xfrm>
            <a:off x="2705420" y="82380"/>
            <a:ext cx="2616223" cy="6693922"/>
          </a:xfrm>
          <a:prstGeom prst="rect">
            <a:avLst/>
          </a:prstGeom>
        </p:spPr>
      </p:pic>
      <p:pic>
        <p:nvPicPr>
          <p:cNvPr id="7" name="Imagen 6"/>
          <p:cNvPicPr>
            <a:picLocks noChangeAspect="1"/>
          </p:cNvPicPr>
          <p:nvPr/>
        </p:nvPicPr>
        <p:blipFill rotWithShape="1">
          <a:blip r:embed="rId3"/>
          <a:srcRect l="62229" t="8168" r="4190" b="3543"/>
          <a:stretch/>
        </p:blipFill>
        <p:spPr>
          <a:xfrm>
            <a:off x="5321642" y="140043"/>
            <a:ext cx="4487375" cy="6636259"/>
          </a:xfrm>
          <a:prstGeom prst="rect">
            <a:avLst/>
          </a:prstGeom>
        </p:spPr>
      </p:pic>
      <p:sp>
        <p:nvSpPr>
          <p:cNvPr id="8" name="CuadroTexto 7"/>
          <p:cNvSpPr txBox="1"/>
          <p:nvPr/>
        </p:nvSpPr>
        <p:spPr>
          <a:xfrm>
            <a:off x="518984" y="2916194"/>
            <a:ext cx="1771135" cy="923330"/>
          </a:xfrm>
          <a:prstGeom prst="rect">
            <a:avLst/>
          </a:prstGeom>
          <a:noFill/>
        </p:spPr>
        <p:txBody>
          <a:bodyPr wrap="square" rtlCol="0">
            <a:spAutoFit/>
          </a:bodyPr>
          <a:lstStyle/>
          <a:p>
            <a:pPr algn="ctr"/>
            <a:r>
              <a:rPr lang="es-CL" b="1" i="1" dirty="0" smtClean="0">
                <a:solidFill>
                  <a:schemeClr val="accent1">
                    <a:lumMod val="75000"/>
                  </a:schemeClr>
                </a:solidFill>
              </a:rPr>
              <a:t>LISTA DE ESPERA DE CONSULTA NUEVA</a:t>
            </a:r>
            <a:endParaRPr lang="es-CL" dirty="0" smtClean="0"/>
          </a:p>
        </p:txBody>
      </p:sp>
      <p:pic>
        <p:nvPicPr>
          <p:cNvPr id="2" name="Imagen 1"/>
          <p:cNvPicPr>
            <a:picLocks noChangeAspect="1"/>
          </p:cNvPicPr>
          <p:nvPr/>
        </p:nvPicPr>
        <p:blipFill>
          <a:blip r:embed="rId4"/>
          <a:stretch>
            <a:fillRect/>
          </a:stretch>
        </p:blipFill>
        <p:spPr>
          <a:xfrm>
            <a:off x="10893567" y="5719327"/>
            <a:ext cx="1079086" cy="951058"/>
          </a:xfrm>
          <a:prstGeom prst="rect">
            <a:avLst/>
          </a:prstGeom>
        </p:spPr>
      </p:pic>
    </p:spTree>
    <p:extLst>
      <p:ext uri="{BB962C8B-B14F-4D97-AF65-F5344CB8AC3E}">
        <p14:creationId xmlns:p14="http://schemas.microsoft.com/office/powerpoint/2010/main" val="27683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770" t="41081" r="61960" b="11712"/>
          <a:stretch/>
        </p:blipFill>
        <p:spPr>
          <a:xfrm>
            <a:off x="1735283" y="1911177"/>
            <a:ext cx="3899400" cy="4097495"/>
          </a:xfrm>
          <a:prstGeom prst="rect">
            <a:avLst/>
          </a:prstGeom>
        </p:spPr>
      </p:pic>
      <p:pic>
        <p:nvPicPr>
          <p:cNvPr id="5" name="Imagen 4"/>
          <p:cNvPicPr>
            <a:picLocks noChangeAspect="1"/>
          </p:cNvPicPr>
          <p:nvPr/>
        </p:nvPicPr>
        <p:blipFill rotWithShape="1">
          <a:blip r:embed="rId3"/>
          <a:srcRect l="62567" t="41201" r="5406" b="12072"/>
          <a:stretch/>
        </p:blipFill>
        <p:spPr>
          <a:xfrm>
            <a:off x="5544065" y="1911178"/>
            <a:ext cx="4992833" cy="4097494"/>
          </a:xfrm>
          <a:prstGeom prst="rect">
            <a:avLst/>
          </a:prstGeom>
        </p:spPr>
      </p:pic>
      <p:pic>
        <p:nvPicPr>
          <p:cNvPr id="6" name="Imagen 5"/>
          <p:cNvPicPr>
            <a:picLocks noChangeAspect="1"/>
          </p:cNvPicPr>
          <p:nvPr/>
        </p:nvPicPr>
        <p:blipFill rotWithShape="1">
          <a:blip r:embed="rId4"/>
          <a:srcRect l="37838" t="16937" r="21757" b="81639"/>
          <a:stretch/>
        </p:blipFill>
        <p:spPr>
          <a:xfrm>
            <a:off x="2493819" y="1655215"/>
            <a:ext cx="8043080" cy="255962"/>
          </a:xfrm>
          <a:prstGeom prst="rect">
            <a:avLst/>
          </a:prstGeom>
        </p:spPr>
      </p:pic>
      <p:sp>
        <p:nvSpPr>
          <p:cNvPr id="7" name="Rectángulo 6"/>
          <p:cNvSpPr/>
          <p:nvPr/>
        </p:nvSpPr>
        <p:spPr>
          <a:xfrm>
            <a:off x="4014112" y="740031"/>
            <a:ext cx="3867213" cy="369332"/>
          </a:xfrm>
          <a:prstGeom prst="rect">
            <a:avLst/>
          </a:prstGeom>
        </p:spPr>
        <p:txBody>
          <a:bodyPr wrap="none">
            <a:spAutoFit/>
          </a:bodyPr>
          <a:lstStyle/>
          <a:p>
            <a:r>
              <a:rPr lang="es-CL" b="1" i="1" dirty="0" smtClean="0">
                <a:solidFill>
                  <a:schemeClr val="accent1">
                    <a:lumMod val="75000"/>
                  </a:schemeClr>
                </a:solidFill>
              </a:rPr>
              <a:t>LISTA DE ESPERA DE CONSULTA NUEVA</a:t>
            </a:r>
            <a:endParaRPr lang="es-CL" dirty="0"/>
          </a:p>
        </p:txBody>
      </p:sp>
      <p:pic>
        <p:nvPicPr>
          <p:cNvPr id="2" name="Imagen 1"/>
          <p:cNvPicPr>
            <a:picLocks noChangeAspect="1"/>
          </p:cNvPicPr>
          <p:nvPr/>
        </p:nvPicPr>
        <p:blipFill>
          <a:blip r:embed="rId5"/>
          <a:stretch>
            <a:fillRect/>
          </a:stretch>
        </p:blipFill>
        <p:spPr>
          <a:xfrm>
            <a:off x="10921559" y="5706002"/>
            <a:ext cx="1079086" cy="951058"/>
          </a:xfrm>
          <a:prstGeom prst="rect">
            <a:avLst/>
          </a:prstGeom>
        </p:spPr>
      </p:pic>
    </p:spTree>
    <p:extLst>
      <p:ext uri="{BB962C8B-B14F-4D97-AF65-F5344CB8AC3E}">
        <p14:creationId xmlns:p14="http://schemas.microsoft.com/office/powerpoint/2010/main" val="1326822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2728" t="47782" r="3889" b="11515"/>
          <a:stretch/>
        </p:blipFill>
        <p:spPr>
          <a:xfrm>
            <a:off x="828161" y="1418669"/>
            <a:ext cx="10328867" cy="4740969"/>
          </a:xfrm>
          <a:prstGeom prst="rect">
            <a:avLst/>
          </a:prstGeom>
        </p:spPr>
      </p:pic>
      <p:sp>
        <p:nvSpPr>
          <p:cNvPr id="5" name="Rectángulo 4"/>
          <p:cNvSpPr/>
          <p:nvPr/>
        </p:nvSpPr>
        <p:spPr>
          <a:xfrm>
            <a:off x="4204538" y="904788"/>
            <a:ext cx="3406766" cy="369332"/>
          </a:xfrm>
          <a:prstGeom prst="rect">
            <a:avLst/>
          </a:prstGeom>
        </p:spPr>
        <p:txBody>
          <a:bodyPr wrap="none">
            <a:spAutoFit/>
          </a:bodyPr>
          <a:lstStyle/>
          <a:p>
            <a:r>
              <a:rPr lang="es-CL" b="1" i="1" dirty="0" smtClean="0">
                <a:solidFill>
                  <a:schemeClr val="accent1">
                    <a:lumMod val="75000"/>
                  </a:schemeClr>
                </a:solidFill>
              </a:rPr>
              <a:t>LISTA DE ESPERA ODONTOLOGICA</a:t>
            </a:r>
            <a:endParaRPr lang="es-CL" dirty="0"/>
          </a:p>
        </p:txBody>
      </p:sp>
      <p:pic>
        <p:nvPicPr>
          <p:cNvPr id="2" name="Imagen 1"/>
          <p:cNvPicPr>
            <a:picLocks noChangeAspect="1"/>
          </p:cNvPicPr>
          <p:nvPr/>
        </p:nvPicPr>
        <p:blipFill>
          <a:blip r:embed="rId3"/>
          <a:stretch>
            <a:fillRect/>
          </a:stretch>
        </p:blipFill>
        <p:spPr>
          <a:xfrm>
            <a:off x="10930890" y="5684109"/>
            <a:ext cx="1079086" cy="951058"/>
          </a:xfrm>
          <a:prstGeom prst="rect">
            <a:avLst/>
          </a:prstGeom>
        </p:spPr>
      </p:pic>
    </p:spTree>
    <p:extLst>
      <p:ext uri="{BB962C8B-B14F-4D97-AF65-F5344CB8AC3E}">
        <p14:creationId xmlns:p14="http://schemas.microsoft.com/office/powerpoint/2010/main" val="113383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2815" t="15408" r="1761" b="11705"/>
          <a:stretch/>
        </p:blipFill>
        <p:spPr>
          <a:xfrm>
            <a:off x="529935" y="770050"/>
            <a:ext cx="10561189" cy="5797004"/>
          </a:xfrm>
          <a:prstGeom prst="rect">
            <a:avLst/>
          </a:prstGeom>
        </p:spPr>
      </p:pic>
      <p:sp>
        <p:nvSpPr>
          <p:cNvPr id="5" name="Rectángulo 4"/>
          <p:cNvSpPr/>
          <p:nvPr/>
        </p:nvSpPr>
        <p:spPr>
          <a:xfrm>
            <a:off x="4690571" y="278713"/>
            <a:ext cx="3070008" cy="369332"/>
          </a:xfrm>
          <a:prstGeom prst="rect">
            <a:avLst/>
          </a:prstGeom>
        </p:spPr>
        <p:txBody>
          <a:bodyPr wrap="none">
            <a:spAutoFit/>
          </a:bodyPr>
          <a:lstStyle/>
          <a:p>
            <a:r>
              <a:rPr lang="es-CL" b="1" i="1" dirty="0" smtClean="0">
                <a:solidFill>
                  <a:schemeClr val="accent1">
                    <a:lumMod val="75000"/>
                  </a:schemeClr>
                </a:solidFill>
              </a:rPr>
              <a:t>LISTA DE ESPERA QUIRURGICA</a:t>
            </a:r>
            <a:endParaRPr lang="es-CL" dirty="0"/>
          </a:p>
        </p:txBody>
      </p:sp>
      <p:pic>
        <p:nvPicPr>
          <p:cNvPr id="6" name="Imagen 5"/>
          <p:cNvPicPr>
            <a:picLocks noChangeAspect="1"/>
          </p:cNvPicPr>
          <p:nvPr/>
        </p:nvPicPr>
        <p:blipFill>
          <a:blip r:embed="rId3"/>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106936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2400" b="1" i="1" dirty="0" smtClean="0">
                <a:solidFill>
                  <a:schemeClr val="accent1">
                    <a:lumMod val="75000"/>
                  </a:schemeClr>
                </a:solidFill>
              </a:rPr>
              <a:t>LISTA DE ESPERA DE PROCEDIMIENTOS </a:t>
            </a:r>
            <a:endParaRPr lang="es-CL" sz="2400" b="1" i="1" dirty="0">
              <a:solidFill>
                <a:schemeClr val="accent1">
                  <a:lumMod val="75000"/>
                </a:schemeClr>
              </a:solidFill>
            </a:endParaRPr>
          </a:p>
        </p:txBody>
      </p:sp>
      <p:pic>
        <p:nvPicPr>
          <p:cNvPr id="4" name="Marcador de contenido 3"/>
          <p:cNvPicPr>
            <a:picLocks noGrp="1" noChangeAspect="1"/>
          </p:cNvPicPr>
          <p:nvPr>
            <p:ph idx="1"/>
          </p:nvPr>
        </p:nvPicPr>
        <p:blipFill rotWithShape="1">
          <a:blip r:embed="rId2"/>
          <a:srcRect l="12944" t="36034" r="2292" b="11136"/>
          <a:stretch/>
        </p:blipFill>
        <p:spPr>
          <a:xfrm>
            <a:off x="618129" y="1366223"/>
            <a:ext cx="10325194" cy="4930667"/>
          </a:xfrm>
          <a:prstGeom prst="rect">
            <a:avLst/>
          </a:prstGeom>
        </p:spPr>
      </p:pic>
      <p:pic>
        <p:nvPicPr>
          <p:cNvPr id="5" name="Imagen 4"/>
          <p:cNvPicPr>
            <a:picLocks noChangeAspect="1"/>
          </p:cNvPicPr>
          <p:nvPr/>
        </p:nvPicPr>
        <p:blipFill>
          <a:blip r:embed="rId3"/>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390115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4439" y="821093"/>
            <a:ext cx="10515600" cy="3060442"/>
          </a:xfrm>
        </p:spPr>
        <p:txBody>
          <a:bodyPr/>
          <a:lstStyle/>
          <a:p>
            <a:pPr marL="0" indent="0" algn="ctr">
              <a:buNone/>
            </a:pPr>
            <a:endParaRPr lang="es-CL" sz="4000" dirty="0" smtClean="0">
              <a:solidFill>
                <a:schemeClr val="accent1">
                  <a:lumMod val="75000"/>
                </a:schemeClr>
              </a:solidFill>
            </a:endParaRPr>
          </a:p>
          <a:p>
            <a:pPr marL="0" indent="0" algn="ctr">
              <a:buNone/>
            </a:pPr>
            <a:endParaRPr lang="es-CL" sz="4000" dirty="0">
              <a:solidFill>
                <a:schemeClr val="accent1">
                  <a:lumMod val="75000"/>
                </a:schemeClr>
              </a:solidFill>
            </a:endParaRPr>
          </a:p>
          <a:p>
            <a:pPr marL="0" indent="0" algn="ctr">
              <a:buNone/>
            </a:pPr>
            <a:endParaRPr lang="es-CL" sz="4000" dirty="0" smtClean="0">
              <a:solidFill>
                <a:schemeClr val="accent1">
                  <a:lumMod val="75000"/>
                </a:schemeClr>
              </a:solidFill>
            </a:endParaRPr>
          </a:p>
          <a:p>
            <a:pPr marL="0" indent="0" algn="ctr">
              <a:buNone/>
            </a:pPr>
            <a:r>
              <a:rPr lang="es-CL" sz="4400" b="1" i="1" dirty="0" smtClean="0">
                <a:solidFill>
                  <a:schemeClr val="accent1">
                    <a:lumMod val="75000"/>
                  </a:schemeClr>
                </a:solidFill>
                <a:latin typeface="+mj-lt"/>
              </a:rPr>
              <a:t>COMGES</a:t>
            </a:r>
            <a:r>
              <a:rPr lang="es-CL" sz="4400" b="1" i="1" dirty="0" smtClean="0">
                <a:latin typeface="+mj-lt"/>
              </a:rPr>
              <a:t> </a:t>
            </a:r>
            <a:r>
              <a:rPr lang="es-CL" sz="4400" b="1" i="1" dirty="0" smtClean="0">
                <a:solidFill>
                  <a:schemeClr val="accent1">
                    <a:lumMod val="75000"/>
                  </a:schemeClr>
                </a:solidFill>
                <a:latin typeface="+mj-lt"/>
              </a:rPr>
              <a:t>DE LISTA DE ESPERA </a:t>
            </a:r>
          </a:p>
          <a:p>
            <a:pPr marL="0" indent="0" algn="ctr">
              <a:buNone/>
            </a:pPr>
            <a:endParaRPr lang="es-CL" dirty="0">
              <a:solidFill>
                <a:schemeClr val="accent1">
                  <a:lumMod val="75000"/>
                </a:schemeClr>
              </a:solidFill>
            </a:endParaRPr>
          </a:p>
          <a:p>
            <a:pPr marL="0" indent="0" algn="ctr">
              <a:buNone/>
            </a:pPr>
            <a:endParaRPr lang="es-CL" dirty="0">
              <a:solidFill>
                <a:schemeClr val="accent1">
                  <a:lumMod val="75000"/>
                </a:schemeClr>
              </a:solidFill>
            </a:endParaRPr>
          </a:p>
        </p:txBody>
      </p:sp>
      <p:pic>
        <p:nvPicPr>
          <p:cNvPr id="4" name="Imagen 3"/>
          <p:cNvPicPr>
            <a:picLocks noChangeAspect="1"/>
          </p:cNvPicPr>
          <p:nvPr/>
        </p:nvPicPr>
        <p:blipFill>
          <a:blip r:embed="rId2"/>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2951089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6988" t="12758" r="34133" b="12083"/>
          <a:stretch/>
        </p:blipFill>
        <p:spPr>
          <a:xfrm>
            <a:off x="675501" y="1285103"/>
            <a:ext cx="4118919" cy="4316625"/>
          </a:xfrm>
          <a:prstGeom prst="rect">
            <a:avLst/>
          </a:prstGeom>
        </p:spPr>
      </p:pic>
      <p:pic>
        <p:nvPicPr>
          <p:cNvPr id="5" name="Imagen 4"/>
          <p:cNvPicPr>
            <a:picLocks noChangeAspect="1"/>
          </p:cNvPicPr>
          <p:nvPr/>
        </p:nvPicPr>
        <p:blipFill rotWithShape="1">
          <a:blip r:embed="rId3"/>
          <a:srcRect l="19527" t="25706" r="37027" b="40300"/>
          <a:stretch/>
        </p:blipFill>
        <p:spPr>
          <a:xfrm>
            <a:off x="5181599" y="411891"/>
            <a:ext cx="6153665" cy="2940909"/>
          </a:xfrm>
          <a:prstGeom prst="rect">
            <a:avLst/>
          </a:prstGeom>
        </p:spPr>
      </p:pic>
      <p:pic>
        <p:nvPicPr>
          <p:cNvPr id="6" name="Imagen 5"/>
          <p:cNvPicPr>
            <a:picLocks noChangeAspect="1"/>
          </p:cNvPicPr>
          <p:nvPr/>
        </p:nvPicPr>
        <p:blipFill rotWithShape="1">
          <a:blip r:embed="rId4"/>
          <a:srcRect l="20000" t="36396" r="36351" b="18439"/>
          <a:stretch/>
        </p:blipFill>
        <p:spPr>
          <a:xfrm>
            <a:off x="5371070" y="3443416"/>
            <a:ext cx="5321643" cy="3097428"/>
          </a:xfrm>
          <a:prstGeom prst="rect">
            <a:avLst/>
          </a:prstGeom>
        </p:spPr>
      </p:pic>
      <p:pic>
        <p:nvPicPr>
          <p:cNvPr id="7" name="Imagen 6"/>
          <p:cNvPicPr>
            <a:picLocks noChangeAspect="1"/>
          </p:cNvPicPr>
          <p:nvPr/>
        </p:nvPicPr>
        <p:blipFill>
          <a:blip r:embed="rId5"/>
          <a:stretch>
            <a:fillRect/>
          </a:stretch>
        </p:blipFill>
        <p:spPr>
          <a:xfrm>
            <a:off x="10943323" y="5747658"/>
            <a:ext cx="1078960" cy="951188"/>
          </a:xfrm>
          <a:prstGeom prst="rect">
            <a:avLst/>
          </a:prstGeom>
        </p:spPr>
      </p:pic>
    </p:spTree>
    <p:extLst>
      <p:ext uri="{BB962C8B-B14F-4D97-AF65-F5344CB8AC3E}">
        <p14:creationId xmlns:p14="http://schemas.microsoft.com/office/powerpoint/2010/main" val="1996872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TotalTime>
  <Words>823</Words>
  <Application>Microsoft Office PowerPoint</Application>
  <PresentationFormat>Panorámica</PresentationFormat>
  <Paragraphs>403</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Calibri</vt:lpstr>
      <vt:lpstr>Calibri Light</vt:lpstr>
      <vt:lpstr>David</vt:lpstr>
      <vt:lpstr>gobCL</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LISTA DE ESPERA DE PROCEDIMIENTOS </vt:lpstr>
      <vt:lpstr>Presentación de PowerPoint</vt:lpstr>
      <vt:lpstr>Presentación de PowerPoint</vt:lpstr>
      <vt:lpstr>  Nombre del Indicador    4.1   Porcentaje de casos egresados de la lista de espera de consultas nuevas de especialidades médicas con destino APS en las especialidades de Oftalmología, Ginecología (Climaterio), Otorrinolaringología y Dermatología, ingresadas con fecha igual o anterior al 31 de diciembre del año 2019    CORRESPONDEN A OFTALMOLOGIA </vt:lpstr>
      <vt:lpstr>Presentación de PowerPoint</vt:lpstr>
      <vt:lpstr>Presentación de PowerPoint</vt:lpstr>
      <vt:lpstr>Presentación de PowerPoint</vt:lpstr>
      <vt:lpstr>Presentación de PowerPoint</vt:lpstr>
      <vt:lpstr>Presentación de PowerPoint</vt:lpstr>
      <vt:lpstr>INDICADORES  </vt:lpstr>
      <vt:lpstr>Presentación de PowerPoint</vt:lpstr>
      <vt:lpstr>Otros</vt:lpstr>
      <vt:lpstr>Presentación de PowerPoint</vt:lpstr>
      <vt:lpstr>Presentación de PowerPoint</vt:lpstr>
      <vt:lpstr>Presentación de PowerPoint</vt:lpstr>
      <vt:lpstr>FIN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Irma Jofre</cp:lastModifiedBy>
  <cp:revision>30</cp:revision>
  <dcterms:created xsi:type="dcterms:W3CDTF">2021-03-19T12:21:17Z</dcterms:created>
  <dcterms:modified xsi:type="dcterms:W3CDTF">2021-04-06T21:25:14Z</dcterms:modified>
</cp:coreProperties>
</file>